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0"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EA8AC75-A70F-4F0D-AAA4-2ACC162B44B3}" type="datetimeFigureOut">
              <a:rPr lang="ar-IQ" smtClean="0"/>
              <a:t>15/04/1440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77D864B-F1B2-41D5-8E7C-CBB7F8F3F405}" type="slidenum">
              <a:rPr lang="ar-IQ" smtClean="0"/>
              <a:t>‹#›</a:t>
            </a:fld>
            <a:endParaRPr lang="ar-IQ"/>
          </a:p>
        </p:txBody>
      </p:sp>
    </p:spTree>
    <p:extLst>
      <p:ext uri="{BB962C8B-B14F-4D97-AF65-F5344CB8AC3E}">
        <p14:creationId xmlns:p14="http://schemas.microsoft.com/office/powerpoint/2010/main" val="3370387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EA8AC75-A70F-4F0D-AAA4-2ACC162B44B3}" type="datetimeFigureOut">
              <a:rPr lang="ar-IQ" smtClean="0"/>
              <a:t>15/04/1440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77D864B-F1B2-41D5-8E7C-CBB7F8F3F405}" type="slidenum">
              <a:rPr lang="ar-IQ" smtClean="0"/>
              <a:t>‹#›</a:t>
            </a:fld>
            <a:endParaRPr lang="ar-IQ"/>
          </a:p>
        </p:txBody>
      </p:sp>
    </p:spTree>
    <p:extLst>
      <p:ext uri="{BB962C8B-B14F-4D97-AF65-F5344CB8AC3E}">
        <p14:creationId xmlns:p14="http://schemas.microsoft.com/office/powerpoint/2010/main" val="4223217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EA8AC75-A70F-4F0D-AAA4-2ACC162B44B3}" type="datetimeFigureOut">
              <a:rPr lang="ar-IQ" smtClean="0"/>
              <a:t>15/04/1440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77D864B-F1B2-41D5-8E7C-CBB7F8F3F405}" type="slidenum">
              <a:rPr lang="ar-IQ" smtClean="0"/>
              <a:t>‹#›</a:t>
            </a:fld>
            <a:endParaRPr lang="ar-IQ"/>
          </a:p>
        </p:txBody>
      </p:sp>
    </p:spTree>
    <p:extLst>
      <p:ext uri="{BB962C8B-B14F-4D97-AF65-F5344CB8AC3E}">
        <p14:creationId xmlns:p14="http://schemas.microsoft.com/office/powerpoint/2010/main" val="3662761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EA8AC75-A70F-4F0D-AAA4-2ACC162B44B3}" type="datetimeFigureOut">
              <a:rPr lang="ar-IQ" smtClean="0"/>
              <a:t>15/04/1440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77D864B-F1B2-41D5-8E7C-CBB7F8F3F405}" type="slidenum">
              <a:rPr lang="ar-IQ" smtClean="0"/>
              <a:t>‹#›</a:t>
            </a:fld>
            <a:endParaRPr lang="ar-IQ"/>
          </a:p>
        </p:txBody>
      </p:sp>
    </p:spTree>
    <p:extLst>
      <p:ext uri="{BB962C8B-B14F-4D97-AF65-F5344CB8AC3E}">
        <p14:creationId xmlns:p14="http://schemas.microsoft.com/office/powerpoint/2010/main" val="2214379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EA8AC75-A70F-4F0D-AAA4-2ACC162B44B3}" type="datetimeFigureOut">
              <a:rPr lang="ar-IQ" smtClean="0"/>
              <a:t>15/04/1440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77D864B-F1B2-41D5-8E7C-CBB7F8F3F405}" type="slidenum">
              <a:rPr lang="ar-IQ" smtClean="0"/>
              <a:t>‹#›</a:t>
            </a:fld>
            <a:endParaRPr lang="ar-IQ"/>
          </a:p>
        </p:txBody>
      </p:sp>
    </p:spTree>
    <p:extLst>
      <p:ext uri="{BB962C8B-B14F-4D97-AF65-F5344CB8AC3E}">
        <p14:creationId xmlns:p14="http://schemas.microsoft.com/office/powerpoint/2010/main" val="2650238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EA8AC75-A70F-4F0D-AAA4-2ACC162B44B3}" type="datetimeFigureOut">
              <a:rPr lang="ar-IQ" smtClean="0"/>
              <a:t>15/04/1440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77D864B-F1B2-41D5-8E7C-CBB7F8F3F405}" type="slidenum">
              <a:rPr lang="ar-IQ" smtClean="0"/>
              <a:t>‹#›</a:t>
            </a:fld>
            <a:endParaRPr lang="ar-IQ"/>
          </a:p>
        </p:txBody>
      </p:sp>
    </p:spTree>
    <p:extLst>
      <p:ext uri="{BB962C8B-B14F-4D97-AF65-F5344CB8AC3E}">
        <p14:creationId xmlns:p14="http://schemas.microsoft.com/office/powerpoint/2010/main" val="2258487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EA8AC75-A70F-4F0D-AAA4-2ACC162B44B3}" type="datetimeFigureOut">
              <a:rPr lang="ar-IQ" smtClean="0"/>
              <a:t>15/04/1440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77D864B-F1B2-41D5-8E7C-CBB7F8F3F405}" type="slidenum">
              <a:rPr lang="ar-IQ" smtClean="0"/>
              <a:t>‹#›</a:t>
            </a:fld>
            <a:endParaRPr lang="ar-IQ"/>
          </a:p>
        </p:txBody>
      </p:sp>
    </p:spTree>
    <p:extLst>
      <p:ext uri="{BB962C8B-B14F-4D97-AF65-F5344CB8AC3E}">
        <p14:creationId xmlns:p14="http://schemas.microsoft.com/office/powerpoint/2010/main" val="542263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EA8AC75-A70F-4F0D-AAA4-2ACC162B44B3}" type="datetimeFigureOut">
              <a:rPr lang="ar-IQ" smtClean="0"/>
              <a:t>15/04/1440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77D864B-F1B2-41D5-8E7C-CBB7F8F3F405}" type="slidenum">
              <a:rPr lang="ar-IQ" smtClean="0"/>
              <a:t>‹#›</a:t>
            </a:fld>
            <a:endParaRPr lang="ar-IQ"/>
          </a:p>
        </p:txBody>
      </p:sp>
    </p:spTree>
    <p:extLst>
      <p:ext uri="{BB962C8B-B14F-4D97-AF65-F5344CB8AC3E}">
        <p14:creationId xmlns:p14="http://schemas.microsoft.com/office/powerpoint/2010/main" val="1111649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EA8AC75-A70F-4F0D-AAA4-2ACC162B44B3}" type="datetimeFigureOut">
              <a:rPr lang="ar-IQ" smtClean="0"/>
              <a:t>15/04/1440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77D864B-F1B2-41D5-8E7C-CBB7F8F3F405}" type="slidenum">
              <a:rPr lang="ar-IQ" smtClean="0"/>
              <a:t>‹#›</a:t>
            </a:fld>
            <a:endParaRPr lang="ar-IQ"/>
          </a:p>
        </p:txBody>
      </p:sp>
    </p:spTree>
    <p:extLst>
      <p:ext uri="{BB962C8B-B14F-4D97-AF65-F5344CB8AC3E}">
        <p14:creationId xmlns:p14="http://schemas.microsoft.com/office/powerpoint/2010/main" val="2797953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EA8AC75-A70F-4F0D-AAA4-2ACC162B44B3}" type="datetimeFigureOut">
              <a:rPr lang="ar-IQ" smtClean="0"/>
              <a:t>15/04/1440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77D864B-F1B2-41D5-8E7C-CBB7F8F3F405}" type="slidenum">
              <a:rPr lang="ar-IQ" smtClean="0"/>
              <a:t>‹#›</a:t>
            </a:fld>
            <a:endParaRPr lang="ar-IQ"/>
          </a:p>
        </p:txBody>
      </p:sp>
    </p:spTree>
    <p:extLst>
      <p:ext uri="{BB962C8B-B14F-4D97-AF65-F5344CB8AC3E}">
        <p14:creationId xmlns:p14="http://schemas.microsoft.com/office/powerpoint/2010/main" val="2144446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EA8AC75-A70F-4F0D-AAA4-2ACC162B44B3}" type="datetimeFigureOut">
              <a:rPr lang="ar-IQ" smtClean="0"/>
              <a:t>15/04/1440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77D864B-F1B2-41D5-8E7C-CBB7F8F3F405}" type="slidenum">
              <a:rPr lang="ar-IQ" smtClean="0"/>
              <a:t>‹#›</a:t>
            </a:fld>
            <a:endParaRPr lang="ar-IQ"/>
          </a:p>
        </p:txBody>
      </p:sp>
    </p:spTree>
    <p:extLst>
      <p:ext uri="{BB962C8B-B14F-4D97-AF65-F5344CB8AC3E}">
        <p14:creationId xmlns:p14="http://schemas.microsoft.com/office/powerpoint/2010/main" val="428950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EA8AC75-A70F-4F0D-AAA4-2ACC162B44B3}" type="datetimeFigureOut">
              <a:rPr lang="ar-IQ" smtClean="0"/>
              <a:t>15/04/1440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77D864B-F1B2-41D5-8E7C-CBB7F8F3F405}" type="slidenum">
              <a:rPr lang="ar-IQ" smtClean="0"/>
              <a:t>‹#›</a:t>
            </a:fld>
            <a:endParaRPr lang="ar-IQ"/>
          </a:p>
        </p:txBody>
      </p:sp>
    </p:spTree>
    <p:extLst>
      <p:ext uri="{BB962C8B-B14F-4D97-AF65-F5344CB8AC3E}">
        <p14:creationId xmlns:p14="http://schemas.microsoft.com/office/powerpoint/2010/main" val="3084533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المادة :العربية العامة </a:t>
            </a:r>
            <a:br>
              <a:rPr lang="ar-IQ" dirty="0" smtClean="0"/>
            </a:br>
            <a:r>
              <a:rPr lang="ar-IQ" dirty="0" smtClean="0"/>
              <a:t>المرحلة :الثالثة</a:t>
            </a:r>
            <a:br>
              <a:rPr lang="ar-IQ" dirty="0" smtClean="0"/>
            </a:br>
            <a:r>
              <a:rPr lang="ar-IQ" dirty="0" smtClean="0"/>
              <a:t/>
            </a:r>
            <a:br>
              <a:rPr lang="ar-IQ" dirty="0" smtClean="0"/>
            </a:br>
            <a:r>
              <a:rPr lang="ar-IQ" dirty="0"/>
              <a:t/>
            </a:r>
            <a:br>
              <a:rPr lang="ar-IQ" dirty="0"/>
            </a:br>
            <a:r>
              <a:rPr lang="ar-IQ" dirty="0" smtClean="0"/>
              <a:t>القسم :الجغرافيا </a:t>
            </a:r>
            <a:br>
              <a:rPr lang="ar-IQ" dirty="0" smtClean="0"/>
            </a:br>
            <a:r>
              <a:rPr lang="ar-IQ" dirty="0" smtClean="0"/>
              <a:t>اعداد : الاستاذ المساعد :ناديه ستار احمد</a:t>
            </a:r>
            <a:endParaRPr lang="ar-IQ" dirty="0"/>
          </a:p>
        </p:txBody>
      </p:sp>
      <p:sp>
        <p:nvSpPr>
          <p:cNvPr id="3" name="عنوان فرعي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3120135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الثانية </a:t>
            </a:r>
            <a:endParaRPr lang="ar-IQ" dirty="0"/>
          </a:p>
        </p:txBody>
      </p:sp>
      <p:sp>
        <p:nvSpPr>
          <p:cNvPr id="3" name="عنصر نائب للمحتوى 2"/>
          <p:cNvSpPr>
            <a:spLocks noGrp="1"/>
          </p:cNvSpPr>
          <p:nvPr>
            <p:ph idx="1"/>
          </p:nvPr>
        </p:nvSpPr>
        <p:spPr/>
        <p:txBody>
          <a:bodyPr/>
          <a:lstStyle/>
          <a:p>
            <a:r>
              <a:rPr lang="ar-IQ" dirty="0" smtClean="0"/>
              <a:t>الظرف المحدد وغير المحدد </a:t>
            </a:r>
          </a:p>
          <a:p>
            <a:r>
              <a:rPr lang="ar-IQ" dirty="0" smtClean="0"/>
              <a:t>ظرف الزمان المحدود : </a:t>
            </a:r>
            <a:r>
              <a:rPr lang="ar-IQ" dirty="0" err="1" smtClean="0"/>
              <a:t>مادل</a:t>
            </a:r>
            <a:r>
              <a:rPr lang="ar-IQ" dirty="0" smtClean="0"/>
              <a:t> على وقت مقدر معين مثل : ساعة ،يوم ،اسبوع ، شهر ،سنة </a:t>
            </a:r>
          </a:p>
          <a:p>
            <a:r>
              <a:rPr lang="ar-IQ" dirty="0" smtClean="0"/>
              <a:t>ظرف الزمان غير المحدد : </a:t>
            </a:r>
            <a:r>
              <a:rPr lang="ar-IQ" dirty="0" err="1" smtClean="0"/>
              <a:t>مادل</a:t>
            </a:r>
            <a:r>
              <a:rPr lang="ar-IQ" dirty="0" smtClean="0"/>
              <a:t> على قدر من الزمان غير معين مثل : لحظة ،مدة ،برهة ، حين ، وقت </a:t>
            </a:r>
          </a:p>
          <a:p>
            <a:r>
              <a:rPr lang="ar-IQ" dirty="0" smtClean="0"/>
              <a:t> </a:t>
            </a:r>
            <a:endParaRPr lang="ar-IQ" dirty="0"/>
          </a:p>
        </p:txBody>
      </p:sp>
    </p:spTree>
    <p:extLst>
      <p:ext uri="{BB962C8B-B14F-4D97-AF65-F5344CB8AC3E}">
        <p14:creationId xmlns:p14="http://schemas.microsoft.com/office/powerpoint/2010/main" val="163154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ظرف المكان المحدد :</a:t>
            </a:r>
            <a:r>
              <a:rPr lang="ar-IQ" dirty="0" err="1" smtClean="0"/>
              <a:t>مادل</a:t>
            </a:r>
            <a:r>
              <a:rPr lang="ar-IQ" dirty="0" smtClean="0"/>
              <a:t> على مكان له صورة وحدود محصورة مثل : دار ،مدرسة ،مسجد ، ملعب </a:t>
            </a:r>
          </a:p>
          <a:p>
            <a:r>
              <a:rPr lang="ar-IQ" dirty="0" smtClean="0"/>
              <a:t>ظرف المكان الغير محدد:</a:t>
            </a:r>
            <a:r>
              <a:rPr lang="ar-IQ" dirty="0"/>
              <a:t> </a:t>
            </a:r>
            <a:r>
              <a:rPr lang="ar-IQ" dirty="0" err="1"/>
              <a:t>مادل</a:t>
            </a:r>
            <a:r>
              <a:rPr lang="ar-IQ" dirty="0"/>
              <a:t> على مكان </a:t>
            </a:r>
            <a:r>
              <a:rPr lang="ar-IQ" dirty="0" smtClean="0"/>
              <a:t>ليس له </a:t>
            </a:r>
            <a:r>
              <a:rPr lang="ar-IQ" dirty="0"/>
              <a:t>صورة وحدود</a:t>
            </a:r>
            <a:r>
              <a:rPr lang="ar-IQ" dirty="0" smtClean="0"/>
              <a:t>  محصورة مثل : امام ، قدام ، وراء ،خلف ، يمين ، يسار ، فوق ، تحت </a:t>
            </a:r>
          </a:p>
          <a:p>
            <a:endParaRPr lang="ar-IQ" dirty="0"/>
          </a:p>
        </p:txBody>
      </p:sp>
    </p:spTree>
    <p:extLst>
      <p:ext uri="{BB962C8B-B14F-4D97-AF65-F5344CB8AC3E}">
        <p14:creationId xmlns:p14="http://schemas.microsoft.com/office/powerpoint/2010/main" val="223426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الثانية </a:t>
            </a:r>
            <a:endParaRPr lang="ar-IQ" dirty="0"/>
          </a:p>
        </p:txBody>
      </p:sp>
      <p:sp>
        <p:nvSpPr>
          <p:cNvPr id="3" name="عنصر نائب للمحتوى 2"/>
          <p:cNvSpPr>
            <a:spLocks noGrp="1"/>
          </p:cNvSpPr>
          <p:nvPr>
            <p:ph idx="1"/>
          </p:nvPr>
        </p:nvSpPr>
        <p:spPr/>
        <p:txBody>
          <a:bodyPr/>
          <a:lstStyle/>
          <a:p>
            <a:r>
              <a:rPr lang="ar-IQ" dirty="0" smtClean="0"/>
              <a:t>الظرف المتصرف والغير متصرف :</a:t>
            </a:r>
          </a:p>
          <a:p>
            <a:r>
              <a:rPr lang="ar-IQ" dirty="0" smtClean="0"/>
              <a:t>الظرف المتصرف هو </a:t>
            </a:r>
            <a:r>
              <a:rPr lang="ar-IQ" dirty="0" err="1" smtClean="0"/>
              <a:t>مايستعمل</a:t>
            </a:r>
            <a:r>
              <a:rPr lang="ar-IQ" dirty="0" smtClean="0"/>
              <a:t> ظرفا وغير ظرف مثل يوم ،شهر ، سنة ،ميل ، فرسخ </a:t>
            </a:r>
          </a:p>
          <a:p>
            <a:r>
              <a:rPr lang="ar-IQ" dirty="0" smtClean="0"/>
              <a:t>هذا يوم مبارك </a:t>
            </a:r>
          </a:p>
          <a:p>
            <a:r>
              <a:rPr lang="ar-IQ" dirty="0" smtClean="0"/>
              <a:t>الغير متصرف : هو </a:t>
            </a:r>
            <a:r>
              <a:rPr lang="ar-IQ" dirty="0" err="1" smtClean="0"/>
              <a:t>مايلازم</a:t>
            </a:r>
            <a:r>
              <a:rPr lang="ar-IQ" dirty="0" smtClean="0"/>
              <a:t> الظرفية او الجر بمن مثل بين لدن ،عند ، قبل ، بعد مثل : عند الصباح يحمد القوم السرى </a:t>
            </a:r>
            <a:endParaRPr lang="ar-IQ" dirty="0"/>
          </a:p>
        </p:txBody>
      </p:sp>
    </p:spTree>
    <p:extLst>
      <p:ext uri="{BB962C8B-B14F-4D97-AF65-F5344CB8AC3E}">
        <p14:creationId xmlns:p14="http://schemas.microsoft.com/office/powerpoint/2010/main" val="1187595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a:t>
            </a:r>
            <a:r>
              <a:rPr lang="ar-IQ" dirty="0" smtClean="0"/>
              <a:t>الثانية </a:t>
            </a:r>
            <a:endParaRPr lang="ar-IQ" dirty="0"/>
          </a:p>
        </p:txBody>
      </p:sp>
      <p:sp>
        <p:nvSpPr>
          <p:cNvPr id="3" name="عنصر نائب للمحتوى 2"/>
          <p:cNvSpPr>
            <a:spLocks noGrp="1"/>
          </p:cNvSpPr>
          <p:nvPr>
            <p:ph idx="1"/>
          </p:nvPr>
        </p:nvSpPr>
        <p:spPr/>
        <p:txBody>
          <a:bodyPr>
            <a:normAutofit fontScale="92500"/>
          </a:bodyPr>
          <a:lstStyle/>
          <a:p>
            <a:r>
              <a:rPr lang="ar-IQ" dirty="0" smtClean="0"/>
              <a:t>حكم الظرف : الظروف كلها مبنية الا الفاظا منها قليلة معربة :</a:t>
            </a:r>
          </a:p>
          <a:p>
            <a:r>
              <a:rPr lang="ar-IQ" dirty="0" smtClean="0"/>
              <a:t>نائب الظرف ويشمل :</a:t>
            </a:r>
          </a:p>
          <a:p>
            <a:r>
              <a:rPr lang="ar-IQ" dirty="0" smtClean="0"/>
              <a:t>1- المضاف الى الظرف نحو : مشيت كل الطريق </a:t>
            </a:r>
          </a:p>
          <a:p>
            <a:r>
              <a:rPr lang="ar-IQ" dirty="0" smtClean="0"/>
              <a:t>2- الصفة نحو : انتظرت طويلا </a:t>
            </a:r>
          </a:p>
          <a:p>
            <a:r>
              <a:rPr lang="ar-IQ" dirty="0" smtClean="0"/>
              <a:t>3- اسم الاشارة نحو : فرحت هذا اليوم </a:t>
            </a:r>
          </a:p>
          <a:p>
            <a:r>
              <a:rPr lang="ar-IQ" dirty="0" smtClean="0"/>
              <a:t>4- العدد المميز للظرف نحو : مشيت ثلاثة ايام </a:t>
            </a:r>
          </a:p>
          <a:p>
            <a:r>
              <a:rPr lang="ar-IQ" dirty="0" smtClean="0"/>
              <a:t>5- المصدر المتضمن معنى الظرف نحو : استيقظت وقت طلوع الشمس </a:t>
            </a:r>
            <a:endParaRPr lang="ar-IQ" dirty="0"/>
          </a:p>
        </p:txBody>
      </p:sp>
    </p:spTree>
    <p:extLst>
      <p:ext uri="{BB962C8B-B14F-4D97-AF65-F5344CB8AC3E}">
        <p14:creationId xmlns:p14="http://schemas.microsoft.com/office/powerpoint/2010/main" val="3526682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المحاضرة الثالثة اعداد أ.م: ناديه ستار احمد </a:t>
            </a:r>
            <a:br>
              <a:rPr lang="ar-IQ" dirty="0" smtClean="0"/>
            </a:br>
            <a:r>
              <a:rPr lang="ar-IQ" dirty="0" smtClean="0"/>
              <a:t>المفعول </a:t>
            </a:r>
            <a:r>
              <a:rPr lang="ar-IQ" dirty="0"/>
              <a:t>معه</a:t>
            </a:r>
          </a:p>
        </p:txBody>
      </p:sp>
      <p:sp>
        <p:nvSpPr>
          <p:cNvPr id="3" name="عنصر نائب للمحتوى 2"/>
          <p:cNvSpPr>
            <a:spLocks noGrp="1"/>
          </p:cNvSpPr>
          <p:nvPr>
            <p:ph idx="1"/>
          </p:nvPr>
        </p:nvSpPr>
        <p:spPr/>
        <p:txBody>
          <a:bodyPr/>
          <a:lstStyle/>
          <a:p>
            <a:r>
              <a:rPr lang="ar-IQ" dirty="0" smtClean="0"/>
              <a:t>المفعول معه : اسم منصوب يذكر بعد واو بمعنى مع للدلالة على </a:t>
            </a:r>
            <a:r>
              <a:rPr lang="ar-IQ" dirty="0" err="1" smtClean="0"/>
              <a:t>مافُعِل</a:t>
            </a:r>
            <a:r>
              <a:rPr lang="ar-IQ" dirty="0" smtClean="0"/>
              <a:t> َالفعل بمصاحبته نحو : استيقظت و</a:t>
            </a:r>
            <a:r>
              <a:rPr lang="ar-IQ" u="sng" dirty="0" smtClean="0"/>
              <a:t>طلوعَ</a:t>
            </a:r>
            <a:r>
              <a:rPr lang="ar-IQ" dirty="0" smtClean="0"/>
              <a:t> الفجر </a:t>
            </a:r>
          </a:p>
          <a:p>
            <a:r>
              <a:rPr lang="ar-IQ" dirty="0" smtClean="0"/>
              <a:t>يتراجع الاستعمار و</a:t>
            </a:r>
            <a:r>
              <a:rPr lang="ar-IQ" u="sng" dirty="0" smtClean="0"/>
              <a:t>وعي</a:t>
            </a:r>
            <a:r>
              <a:rPr lang="ar-IQ" dirty="0" smtClean="0"/>
              <a:t>َ الشعوب </a:t>
            </a:r>
          </a:p>
          <a:p>
            <a:r>
              <a:rPr lang="ar-IQ" dirty="0" smtClean="0"/>
              <a:t>يغني المطرب و</a:t>
            </a:r>
            <a:r>
              <a:rPr lang="ar-IQ" u="sng" dirty="0" smtClean="0"/>
              <a:t>ايقاعَ</a:t>
            </a:r>
            <a:r>
              <a:rPr lang="ar-IQ" dirty="0" smtClean="0"/>
              <a:t> الموسيقى </a:t>
            </a:r>
          </a:p>
          <a:p>
            <a:endParaRPr lang="ar-IQ" dirty="0"/>
          </a:p>
        </p:txBody>
      </p:sp>
    </p:spTree>
    <p:extLst>
      <p:ext uri="{BB962C8B-B14F-4D97-AF65-F5344CB8AC3E}">
        <p14:creationId xmlns:p14="http://schemas.microsoft.com/office/powerpoint/2010/main" val="945103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الثالثة </a:t>
            </a:r>
            <a:endParaRPr lang="ar-IQ" dirty="0"/>
          </a:p>
        </p:txBody>
      </p:sp>
      <p:sp>
        <p:nvSpPr>
          <p:cNvPr id="3" name="عنصر نائب للمحتوى 2"/>
          <p:cNvSpPr>
            <a:spLocks noGrp="1"/>
          </p:cNvSpPr>
          <p:nvPr>
            <p:ph idx="1"/>
          </p:nvPr>
        </p:nvSpPr>
        <p:spPr/>
        <p:txBody>
          <a:bodyPr/>
          <a:lstStyle/>
          <a:p>
            <a:r>
              <a:rPr lang="ar-IQ" dirty="0" smtClean="0"/>
              <a:t>حكم المفعول معه :</a:t>
            </a:r>
          </a:p>
          <a:p>
            <a:r>
              <a:rPr lang="ar-IQ" dirty="0" smtClean="0"/>
              <a:t>يجب نصب المفعول معه اذا لم يصح عطفه على </a:t>
            </a:r>
            <a:r>
              <a:rPr lang="ar-IQ" dirty="0" err="1" smtClean="0"/>
              <a:t>ماقبله</a:t>
            </a:r>
            <a:r>
              <a:rPr lang="ar-IQ" dirty="0" smtClean="0"/>
              <a:t> فطلوع الفجر </a:t>
            </a:r>
            <a:r>
              <a:rPr lang="ar-IQ" dirty="0" err="1" smtClean="0"/>
              <a:t>لايشترك</a:t>
            </a:r>
            <a:r>
              <a:rPr lang="ar-IQ" dirty="0" smtClean="0"/>
              <a:t> هو والفاعل في الاستيقاظ ووعي الشعوب </a:t>
            </a:r>
            <a:r>
              <a:rPr lang="ar-IQ" dirty="0" err="1" smtClean="0"/>
              <a:t>لايشترك</a:t>
            </a:r>
            <a:r>
              <a:rPr lang="ar-IQ" dirty="0" smtClean="0"/>
              <a:t> هو والاستعمار في التراجع</a:t>
            </a:r>
          </a:p>
          <a:p>
            <a:r>
              <a:rPr lang="ar-IQ" dirty="0" smtClean="0"/>
              <a:t>وايقاع الموسيقى </a:t>
            </a:r>
            <a:r>
              <a:rPr lang="ar-IQ" dirty="0" err="1" smtClean="0"/>
              <a:t>لايشترك</a:t>
            </a:r>
            <a:r>
              <a:rPr lang="ar-IQ" dirty="0" smtClean="0"/>
              <a:t> مع المغني في الغناء </a:t>
            </a:r>
            <a:endParaRPr lang="ar-IQ" dirty="0"/>
          </a:p>
        </p:txBody>
      </p:sp>
    </p:spTree>
    <p:extLst>
      <p:ext uri="{BB962C8B-B14F-4D97-AF65-F5344CB8AC3E}">
        <p14:creationId xmlns:p14="http://schemas.microsoft.com/office/powerpoint/2010/main" val="1814591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الثالثة </a:t>
            </a:r>
            <a:endParaRPr lang="ar-IQ" dirty="0"/>
          </a:p>
        </p:txBody>
      </p:sp>
      <p:sp>
        <p:nvSpPr>
          <p:cNvPr id="3" name="عنصر نائب للمحتوى 2"/>
          <p:cNvSpPr>
            <a:spLocks noGrp="1"/>
          </p:cNvSpPr>
          <p:nvPr>
            <p:ph idx="1"/>
          </p:nvPr>
        </p:nvSpPr>
        <p:spPr/>
        <p:txBody>
          <a:bodyPr/>
          <a:lstStyle/>
          <a:p>
            <a:r>
              <a:rPr lang="ar-IQ" dirty="0" smtClean="0"/>
              <a:t>امتناع النصب : اذا تعينت الواو للعطف ، وذلك اذا كان الفعل </a:t>
            </a:r>
            <a:r>
              <a:rPr lang="ar-IQ" dirty="0" err="1" smtClean="0"/>
              <a:t>لايقع</a:t>
            </a:r>
            <a:r>
              <a:rPr lang="ar-IQ" dirty="0" smtClean="0"/>
              <a:t> الا من متعدد مثل / يتعاون العامل وصاحب العمل في الانتاج </a:t>
            </a:r>
          </a:p>
          <a:p>
            <a:endParaRPr lang="ar-IQ" dirty="0"/>
          </a:p>
          <a:p>
            <a:r>
              <a:rPr lang="ar-IQ" dirty="0" smtClean="0"/>
              <a:t>يشترك الصانع وصاحب المصنع في واجب النهوض به </a:t>
            </a:r>
            <a:endParaRPr lang="ar-IQ" dirty="0"/>
          </a:p>
        </p:txBody>
      </p:sp>
    </p:spTree>
    <p:extLst>
      <p:ext uri="{BB962C8B-B14F-4D97-AF65-F5344CB8AC3E}">
        <p14:creationId xmlns:p14="http://schemas.microsoft.com/office/powerpoint/2010/main" val="1717440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الثالثة </a:t>
            </a:r>
            <a:endParaRPr lang="ar-IQ" dirty="0"/>
          </a:p>
        </p:txBody>
      </p:sp>
      <p:sp>
        <p:nvSpPr>
          <p:cNvPr id="3" name="عنصر نائب للمحتوى 2"/>
          <p:cNvSpPr>
            <a:spLocks noGrp="1"/>
          </p:cNvSpPr>
          <p:nvPr>
            <p:ph idx="1"/>
          </p:nvPr>
        </p:nvSpPr>
        <p:spPr/>
        <p:txBody>
          <a:bodyPr/>
          <a:lstStyle/>
          <a:p>
            <a:r>
              <a:rPr lang="ar-IQ" dirty="0" smtClean="0"/>
              <a:t>جواز النصب على انه مفعول معه ، وعطفه على قبله اذا كان المعنى يحتمل المعية او العطف مثل : تحركت الفرقة والقائد فاذا كان المقصود اشتراك القائد والفرقة في التحرك كان العطف ، واذا كان التحرك قد حدث من الفرقة وصاحب حدوثه وجود القائد كانت للمعية </a:t>
            </a:r>
            <a:endParaRPr lang="ar-IQ" dirty="0"/>
          </a:p>
        </p:txBody>
      </p:sp>
    </p:spTree>
    <p:extLst>
      <p:ext uri="{BB962C8B-B14F-4D97-AF65-F5344CB8AC3E}">
        <p14:creationId xmlns:p14="http://schemas.microsoft.com/office/powerpoint/2010/main" val="20776439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r>
              <a:rPr lang="ar-IQ" dirty="0" smtClean="0"/>
              <a:t>المحاضرة الرابعة </a:t>
            </a:r>
            <a:r>
              <a:rPr lang="ar-IQ" dirty="0"/>
              <a:t>اعداد :أ.م: ناديه ستار احمد </a:t>
            </a:r>
            <a:r>
              <a:rPr lang="ar-IQ" dirty="0" smtClean="0"/>
              <a:t/>
            </a:r>
            <a:br>
              <a:rPr lang="ar-IQ" dirty="0" smtClean="0"/>
            </a:br>
            <a:r>
              <a:rPr lang="ar-IQ" dirty="0" smtClean="0"/>
              <a:t>المفعول </a:t>
            </a:r>
            <a:r>
              <a:rPr lang="ar-IQ" dirty="0" err="1" smtClean="0"/>
              <a:t>لاجله</a:t>
            </a:r>
            <a:r>
              <a:rPr lang="ar-IQ" dirty="0" smtClean="0"/>
              <a:t> </a:t>
            </a:r>
            <a:br>
              <a:rPr lang="ar-IQ" dirty="0" smtClean="0"/>
            </a:br>
            <a:endParaRPr lang="ar-IQ" dirty="0"/>
          </a:p>
        </p:txBody>
      </p:sp>
      <p:sp>
        <p:nvSpPr>
          <p:cNvPr id="3" name="عنصر نائب للمحتوى 2"/>
          <p:cNvSpPr>
            <a:spLocks noGrp="1"/>
          </p:cNvSpPr>
          <p:nvPr>
            <p:ph idx="1"/>
          </p:nvPr>
        </p:nvSpPr>
        <p:spPr/>
        <p:txBody>
          <a:bodyPr/>
          <a:lstStyle/>
          <a:p>
            <a:r>
              <a:rPr lang="ar-IQ" dirty="0" smtClean="0"/>
              <a:t>المفعول </a:t>
            </a:r>
            <a:r>
              <a:rPr lang="ar-IQ" dirty="0" err="1" smtClean="0"/>
              <a:t>لاجله</a:t>
            </a:r>
            <a:r>
              <a:rPr lang="ar-IQ" dirty="0" smtClean="0"/>
              <a:t> : اسم يذكر لبيان سبب وقوع الفعل مثل : افعل الواجب </a:t>
            </a:r>
            <a:r>
              <a:rPr lang="ar-IQ" u="sng" dirty="0" smtClean="0"/>
              <a:t>تقديراً</a:t>
            </a:r>
            <a:r>
              <a:rPr lang="ar-IQ" dirty="0" smtClean="0"/>
              <a:t> للواجب </a:t>
            </a:r>
          </a:p>
          <a:p>
            <a:r>
              <a:rPr lang="ar-IQ" dirty="0" smtClean="0"/>
              <a:t>تعنى الدولة بالصناعة </a:t>
            </a:r>
            <a:r>
              <a:rPr lang="ar-IQ" u="sng" dirty="0" smtClean="0"/>
              <a:t>رغبة</a:t>
            </a:r>
            <a:r>
              <a:rPr lang="ar-IQ" dirty="0" smtClean="0"/>
              <a:t> ًفي سد احتياجاتها وحرصا على زيادة دخلها </a:t>
            </a:r>
          </a:p>
          <a:p>
            <a:r>
              <a:rPr lang="ar-IQ" dirty="0" smtClean="0"/>
              <a:t>تقام المعارض الصناعية </a:t>
            </a:r>
            <a:r>
              <a:rPr lang="ar-IQ" u="sng" dirty="0" smtClean="0"/>
              <a:t>تشجيعا ً</a:t>
            </a:r>
            <a:r>
              <a:rPr lang="ar-IQ" dirty="0" smtClean="0"/>
              <a:t>للصناعة </a:t>
            </a:r>
          </a:p>
          <a:p>
            <a:r>
              <a:rPr lang="ar-IQ" dirty="0" smtClean="0"/>
              <a:t>علامته : وقوعه جوابا لمستفهم بلفظة لِم َ؟ نحو :اطمئناناً في الاجابة عن سؤال لِمَ زرت المريض </a:t>
            </a:r>
            <a:endParaRPr lang="ar-IQ" dirty="0"/>
          </a:p>
        </p:txBody>
      </p:sp>
    </p:spTree>
    <p:extLst>
      <p:ext uri="{BB962C8B-B14F-4D97-AF65-F5344CB8AC3E}">
        <p14:creationId xmlns:p14="http://schemas.microsoft.com/office/powerpoint/2010/main" val="566488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الرابعة </a:t>
            </a:r>
            <a:endParaRPr lang="ar-IQ" dirty="0"/>
          </a:p>
        </p:txBody>
      </p:sp>
      <p:sp>
        <p:nvSpPr>
          <p:cNvPr id="3" name="عنصر نائب للمحتوى 2"/>
          <p:cNvSpPr>
            <a:spLocks noGrp="1"/>
          </p:cNvSpPr>
          <p:nvPr>
            <p:ph idx="1"/>
          </p:nvPr>
        </p:nvSpPr>
        <p:spPr/>
        <p:txBody>
          <a:bodyPr/>
          <a:lstStyle/>
          <a:p>
            <a:r>
              <a:rPr lang="ar-IQ" dirty="0" smtClean="0"/>
              <a:t>حكم المفعول </a:t>
            </a:r>
            <a:r>
              <a:rPr lang="ar-IQ" dirty="0" err="1" smtClean="0"/>
              <a:t>لاجله</a:t>
            </a:r>
            <a:r>
              <a:rPr lang="ar-IQ" dirty="0" smtClean="0"/>
              <a:t> : </a:t>
            </a:r>
          </a:p>
          <a:p>
            <a:r>
              <a:rPr lang="ar-IQ" dirty="0" smtClean="0"/>
              <a:t>الاصل في المفعول </a:t>
            </a:r>
            <a:r>
              <a:rPr lang="ar-IQ" dirty="0" err="1" smtClean="0"/>
              <a:t>لاجله</a:t>
            </a:r>
            <a:r>
              <a:rPr lang="ar-IQ" dirty="0" smtClean="0"/>
              <a:t> ان يكون منصوبا ويجوز جره باللام مثل افعل الواجب لتقدير الواجب </a:t>
            </a:r>
          </a:p>
          <a:p>
            <a:r>
              <a:rPr lang="ar-IQ" dirty="0"/>
              <a:t>تعنى الدولة بالصناعة </a:t>
            </a:r>
            <a:r>
              <a:rPr lang="ar-IQ" dirty="0" smtClean="0"/>
              <a:t>للرغبة في </a:t>
            </a:r>
            <a:r>
              <a:rPr lang="ar-IQ" dirty="0"/>
              <a:t>سد احتياجاتها</a:t>
            </a:r>
            <a:endParaRPr lang="ar-IQ" dirty="0" smtClean="0"/>
          </a:p>
          <a:p>
            <a:r>
              <a:rPr lang="ar-IQ" dirty="0" smtClean="0"/>
              <a:t>تقام المعارض الصناعية لتشجيع الصناعة </a:t>
            </a:r>
            <a:endParaRPr lang="ar-IQ" dirty="0"/>
          </a:p>
        </p:txBody>
      </p:sp>
    </p:spTree>
    <p:extLst>
      <p:ext uri="{BB962C8B-B14F-4D97-AF65-F5344CB8AC3E}">
        <p14:creationId xmlns:p14="http://schemas.microsoft.com/office/powerpoint/2010/main" val="1403584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الاولى </a:t>
            </a:r>
            <a:endParaRPr lang="ar-IQ" dirty="0"/>
          </a:p>
        </p:txBody>
      </p:sp>
      <p:sp>
        <p:nvSpPr>
          <p:cNvPr id="3" name="عنصر نائب للمحتوى 2"/>
          <p:cNvSpPr>
            <a:spLocks noGrp="1"/>
          </p:cNvSpPr>
          <p:nvPr>
            <p:ph idx="1"/>
          </p:nvPr>
        </p:nvSpPr>
        <p:spPr/>
        <p:txBody>
          <a:bodyPr/>
          <a:lstStyle/>
          <a:p>
            <a:r>
              <a:rPr lang="ar-IQ" dirty="0" smtClean="0"/>
              <a:t>المنصوبات : المفعول به </a:t>
            </a:r>
          </a:p>
          <a:p>
            <a:r>
              <a:rPr lang="ar-IQ" dirty="0" smtClean="0"/>
              <a:t>ماقع عليه فعل الفاعل او كان مضنة لوقوعه عليه نحو :ضربت زيدا ً ، شربت الماء َ </a:t>
            </a:r>
          </a:p>
          <a:p>
            <a:r>
              <a:rPr lang="ar-IQ" dirty="0" smtClean="0"/>
              <a:t>حكم المفعول به منصوب ابدا والعلة ان الفاعل </a:t>
            </a:r>
            <a:r>
              <a:rPr lang="ar-IQ" dirty="0" err="1" smtClean="0"/>
              <a:t>لايكون</a:t>
            </a:r>
            <a:r>
              <a:rPr lang="ar-IQ" dirty="0" smtClean="0"/>
              <a:t> الا واحدا ً </a:t>
            </a:r>
            <a:endParaRPr lang="ar-IQ" dirty="0"/>
          </a:p>
        </p:txBody>
      </p:sp>
    </p:spTree>
    <p:extLst>
      <p:ext uri="{BB962C8B-B14F-4D97-AF65-F5344CB8AC3E}">
        <p14:creationId xmlns:p14="http://schemas.microsoft.com/office/powerpoint/2010/main" val="3754929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الرابعة </a:t>
            </a:r>
            <a:endParaRPr lang="ar-IQ" dirty="0"/>
          </a:p>
        </p:txBody>
      </p:sp>
      <p:sp>
        <p:nvSpPr>
          <p:cNvPr id="3" name="عنصر نائب للمحتوى 2"/>
          <p:cNvSpPr>
            <a:spLocks noGrp="1"/>
          </p:cNvSpPr>
          <p:nvPr>
            <p:ph idx="1"/>
          </p:nvPr>
        </p:nvSpPr>
        <p:spPr/>
        <p:txBody>
          <a:bodyPr/>
          <a:lstStyle/>
          <a:p>
            <a:r>
              <a:rPr lang="ar-IQ" dirty="0" smtClean="0"/>
              <a:t>اقسام المفعول </a:t>
            </a:r>
            <a:r>
              <a:rPr lang="ar-IQ" dirty="0" err="1" smtClean="0"/>
              <a:t>لاجله</a:t>
            </a:r>
            <a:r>
              <a:rPr lang="ar-IQ" dirty="0" smtClean="0"/>
              <a:t> </a:t>
            </a:r>
          </a:p>
          <a:p>
            <a:r>
              <a:rPr lang="ar-IQ" dirty="0" smtClean="0"/>
              <a:t>1-يقع مجردا من ال نحو :اسافر </a:t>
            </a:r>
            <a:r>
              <a:rPr lang="ar-IQ" u="sng" dirty="0" smtClean="0"/>
              <a:t>طلبَا ً</a:t>
            </a:r>
            <a:r>
              <a:rPr lang="ar-IQ" dirty="0" smtClean="0"/>
              <a:t> للعلم </a:t>
            </a:r>
          </a:p>
          <a:p>
            <a:r>
              <a:rPr lang="ar-IQ" dirty="0" smtClean="0"/>
              <a:t>2- ان يقع مضافا نحو :انفق </a:t>
            </a:r>
            <a:r>
              <a:rPr lang="ar-IQ" u="sng" dirty="0" smtClean="0"/>
              <a:t>خشية</a:t>
            </a:r>
            <a:r>
              <a:rPr lang="ar-IQ" dirty="0" smtClean="0"/>
              <a:t> َالفقر </a:t>
            </a:r>
          </a:p>
          <a:p>
            <a:r>
              <a:rPr lang="ar-IQ" dirty="0" smtClean="0"/>
              <a:t>3- ان يقع معرفا بأل اجلس بين </a:t>
            </a:r>
            <a:r>
              <a:rPr lang="ar-IQ" dirty="0" err="1" smtClean="0"/>
              <a:t>الاصدقاء،الصلح</a:t>
            </a:r>
            <a:r>
              <a:rPr lang="ar-IQ" dirty="0" smtClean="0"/>
              <a:t> َ</a:t>
            </a:r>
            <a:endParaRPr lang="ar-IQ" dirty="0"/>
          </a:p>
        </p:txBody>
      </p:sp>
    </p:spTree>
    <p:extLst>
      <p:ext uri="{BB962C8B-B14F-4D97-AF65-F5344CB8AC3E}">
        <p14:creationId xmlns:p14="http://schemas.microsoft.com/office/powerpoint/2010/main" val="1382127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1143000"/>
          </a:xfrm>
        </p:spPr>
        <p:txBody>
          <a:bodyPr/>
          <a:lstStyle/>
          <a:p>
            <a:r>
              <a:rPr lang="ar-IQ" dirty="0" smtClean="0"/>
              <a:t>المحاضرة الرابعة </a:t>
            </a:r>
            <a:endParaRPr lang="ar-IQ" dirty="0"/>
          </a:p>
        </p:txBody>
      </p:sp>
      <p:sp>
        <p:nvSpPr>
          <p:cNvPr id="3" name="عنصر نائب للمحتوى 2"/>
          <p:cNvSpPr>
            <a:spLocks noGrp="1"/>
          </p:cNvSpPr>
          <p:nvPr>
            <p:ph idx="1"/>
          </p:nvPr>
        </p:nvSpPr>
        <p:spPr/>
        <p:txBody>
          <a:bodyPr/>
          <a:lstStyle/>
          <a:p>
            <a:r>
              <a:rPr lang="ar-IQ" dirty="0" smtClean="0"/>
              <a:t>جواز تقديم المفعول </a:t>
            </a:r>
            <a:r>
              <a:rPr lang="ar-IQ" dirty="0" err="1" smtClean="0"/>
              <a:t>لاجله</a:t>
            </a:r>
            <a:r>
              <a:rPr lang="ar-IQ" dirty="0" smtClean="0"/>
              <a:t> :</a:t>
            </a:r>
          </a:p>
          <a:p>
            <a:r>
              <a:rPr lang="ar-IQ" dirty="0" smtClean="0"/>
              <a:t>يجوز ان يتقدم المفعول </a:t>
            </a:r>
            <a:r>
              <a:rPr lang="ar-IQ" dirty="0" err="1" smtClean="0"/>
              <a:t>لاجله</a:t>
            </a:r>
            <a:r>
              <a:rPr lang="ar-IQ" dirty="0" smtClean="0"/>
              <a:t> على عامله نحو </a:t>
            </a:r>
          </a:p>
          <a:p>
            <a:r>
              <a:rPr lang="ar-IQ" dirty="0" smtClean="0"/>
              <a:t>طربت </a:t>
            </a:r>
            <a:r>
              <a:rPr lang="ar-IQ" dirty="0" err="1" smtClean="0"/>
              <a:t>و</a:t>
            </a:r>
            <a:r>
              <a:rPr lang="ar-IQ" u="sng" dirty="0" err="1" smtClean="0"/>
              <a:t>ماشوقا</a:t>
            </a:r>
            <a:r>
              <a:rPr lang="ar-IQ" dirty="0" err="1" smtClean="0"/>
              <a:t>ً</a:t>
            </a:r>
            <a:r>
              <a:rPr lang="ar-IQ" dirty="0" smtClean="0"/>
              <a:t> الى البيض اطرب </a:t>
            </a:r>
          </a:p>
          <a:p>
            <a:r>
              <a:rPr lang="ar-IQ" dirty="0"/>
              <a:t> </a:t>
            </a:r>
            <a:r>
              <a:rPr lang="ar-IQ" dirty="0" smtClean="0"/>
              <a:t>                               ولا </a:t>
            </a:r>
            <a:r>
              <a:rPr lang="ar-IQ" u="sng" dirty="0" smtClean="0"/>
              <a:t>لعباً</a:t>
            </a:r>
            <a:r>
              <a:rPr lang="ar-IQ" dirty="0" smtClean="0"/>
              <a:t> مني وذو الشيب يلعب </a:t>
            </a:r>
          </a:p>
          <a:p>
            <a:r>
              <a:rPr lang="ar-IQ" dirty="0" smtClean="0"/>
              <a:t>شوقا ،لعبا : مفعول </a:t>
            </a:r>
            <a:r>
              <a:rPr lang="ar-IQ" dirty="0" err="1" smtClean="0"/>
              <a:t>لاجله</a:t>
            </a:r>
            <a:r>
              <a:rPr lang="ar-IQ" dirty="0" smtClean="0"/>
              <a:t> منصوب تقدما على عامليهما أطرب ،يلعب ونحو طلبا للنزهة سافرت </a:t>
            </a:r>
            <a:endParaRPr lang="ar-IQ" dirty="0"/>
          </a:p>
        </p:txBody>
      </p:sp>
    </p:spTree>
    <p:extLst>
      <p:ext uri="{BB962C8B-B14F-4D97-AF65-F5344CB8AC3E}">
        <p14:creationId xmlns:p14="http://schemas.microsoft.com/office/powerpoint/2010/main" val="2493418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الرابعة </a:t>
            </a:r>
            <a:endParaRPr lang="ar-IQ" dirty="0"/>
          </a:p>
        </p:txBody>
      </p:sp>
      <p:sp>
        <p:nvSpPr>
          <p:cNvPr id="3" name="عنصر نائب للمحتوى 2"/>
          <p:cNvSpPr>
            <a:spLocks noGrp="1"/>
          </p:cNvSpPr>
          <p:nvPr>
            <p:ph idx="1"/>
          </p:nvPr>
        </p:nvSpPr>
        <p:spPr/>
        <p:txBody>
          <a:bodyPr/>
          <a:lstStyle/>
          <a:p>
            <a:r>
              <a:rPr lang="ar-IQ" dirty="0" err="1" smtClean="0"/>
              <a:t>لايجوز</a:t>
            </a:r>
            <a:r>
              <a:rPr lang="ar-IQ" dirty="0" smtClean="0"/>
              <a:t> تعدد المفعول </a:t>
            </a:r>
            <a:r>
              <a:rPr lang="ar-IQ" dirty="0" err="1" smtClean="0"/>
              <a:t>لاجله</a:t>
            </a:r>
            <a:r>
              <a:rPr lang="ar-IQ" dirty="0" smtClean="0"/>
              <a:t> ويجوز العطف عليه نحو : ويريكم البرق خوفاً وطمعاً </a:t>
            </a:r>
          </a:p>
          <a:p>
            <a:r>
              <a:rPr lang="ar-IQ" dirty="0" smtClean="0"/>
              <a:t>يجوز حذف عامله ، لوجود قرينة تدل عليه نحو : بعدا عن الضوضاء لمن سأل: لِمَ قصدت الارياف ؟</a:t>
            </a:r>
            <a:endParaRPr lang="ar-IQ" dirty="0"/>
          </a:p>
        </p:txBody>
      </p:sp>
    </p:spTree>
    <p:extLst>
      <p:ext uri="{BB962C8B-B14F-4D97-AF65-F5344CB8AC3E}">
        <p14:creationId xmlns:p14="http://schemas.microsoft.com/office/powerpoint/2010/main" val="4222301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3200" b="1" dirty="0" smtClean="0"/>
              <a:t>المحاضرة الخامسة</a:t>
            </a:r>
            <a:br>
              <a:rPr lang="ar-IQ" sz="3200" b="1" dirty="0" smtClean="0"/>
            </a:br>
            <a:r>
              <a:rPr lang="ar-IQ" sz="3200" b="1" dirty="0" smtClean="0"/>
              <a:t>المفعول المطلق </a:t>
            </a:r>
            <a:br>
              <a:rPr lang="ar-IQ" sz="3200" b="1" dirty="0" smtClean="0"/>
            </a:br>
            <a:r>
              <a:rPr lang="ar-IQ" sz="3200" b="1" dirty="0" smtClean="0"/>
              <a:t>اعداد </a:t>
            </a:r>
            <a:r>
              <a:rPr lang="ar-IQ" sz="3200" b="1" dirty="0"/>
              <a:t>أ.م: ناديه ستار احمد</a:t>
            </a:r>
          </a:p>
        </p:txBody>
      </p:sp>
      <p:sp>
        <p:nvSpPr>
          <p:cNvPr id="3" name="عنصر نائب للمحتوى 2"/>
          <p:cNvSpPr>
            <a:spLocks noGrp="1"/>
          </p:cNvSpPr>
          <p:nvPr>
            <p:ph idx="1"/>
          </p:nvPr>
        </p:nvSpPr>
        <p:spPr/>
        <p:txBody>
          <a:bodyPr/>
          <a:lstStyle/>
          <a:p>
            <a:r>
              <a:rPr lang="ar-IQ" dirty="0" smtClean="0"/>
              <a:t>المفعول المطلق : مصدر منصوب يذكر بعد فعله غالبا :</a:t>
            </a:r>
          </a:p>
          <a:p>
            <a:r>
              <a:rPr lang="ar-IQ" dirty="0" smtClean="0"/>
              <a:t>1- لتوكيده نحو: حطّم الحوت السفينة </a:t>
            </a:r>
            <a:r>
              <a:rPr lang="ar-IQ" u="sng" dirty="0" smtClean="0"/>
              <a:t>تحطيما ً</a:t>
            </a:r>
          </a:p>
          <a:p>
            <a:endParaRPr lang="ar-IQ" dirty="0" smtClean="0"/>
          </a:p>
          <a:p>
            <a:r>
              <a:rPr lang="ar-IQ" dirty="0" smtClean="0"/>
              <a:t>2- لبيان النوع : نحو:  ضل </a:t>
            </a:r>
            <a:r>
              <a:rPr lang="ar-IQ" u="sng" dirty="0" smtClean="0"/>
              <a:t>ضلالا</a:t>
            </a:r>
            <a:r>
              <a:rPr lang="ar-IQ" dirty="0" smtClean="0"/>
              <a:t> مبينا </a:t>
            </a:r>
          </a:p>
          <a:p>
            <a:endParaRPr lang="ar-IQ" dirty="0" smtClean="0"/>
          </a:p>
          <a:p>
            <a:r>
              <a:rPr lang="ar-IQ" dirty="0" smtClean="0"/>
              <a:t>لبيان عدده نحو : دق َّ الجرس </a:t>
            </a:r>
            <a:r>
              <a:rPr lang="ar-IQ" u="sng" dirty="0" smtClean="0"/>
              <a:t>دقَّة</a:t>
            </a:r>
            <a:r>
              <a:rPr lang="ar-IQ" dirty="0" smtClean="0"/>
              <a:t> واحدة </a:t>
            </a:r>
            <a:endParaRPr lang="ar-IQ" dirty="0"/>
          </a:p>
        </p:txBody>
      </p:sp>
    </p:spTree>
    <p:extLst>
      <p:ext uri="{BB962C8B-B14F-4D97-AF65-F5344CB8AC3E}">
        <p14:creationId xmlns:p14="http://schemas.microsoft.com/office/powerpoint/2010/main" val="1807279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الخامسة </a:t>
            </a:r>
            <a:endParaRPr lang="ar-IQ" dirty="0"/>
          </a:p>
        </p:txBody>
      </p:sp>
      <p:sp>
        <p:nvSpPr>
          <p:cNvPr id="3" name="عنصر نائب للمحتوى 2"/>
          <p:cNvSpPr>
            <a:spLocks noGrp="1"/>
          </p:cNvSpPr>
          <p:nvPr>
            <p:ph idx="1"/>
          </p:nvPr>
        </p:nvSpPr>
        <p:spPr/>
        <p:txBody>
          <a:bodyPr/>
          <a:lstStyle/>
          <a:p>
            <a:r>
              <a:rPr lang="ar-IQ" dirty="0" smtClean="0"/>
              <a:t>وقد يحذف فعله في مثل قدوما مباركا قدوما مفعول مطلق منصوب بالفتحة والتقدير قدمت قدوما مباركا ومثله حمدا وشكرا </a:t>
            </a:r>
          </a:p>
          <a:p>
            <a:r>
              <a:rPr lang="ar-IQ" dirty="0" smtClean="0"/>
              <a:t>هنيئا وسمعا وطاعة </a:t>
            </a:r>
          </a:p>
          <a:p>
            <a:r>
              <a:rPr lang="ar-IQ" dirty="0" smtClean="0"/>
              <a:t>بؤسا للقوم – بعدا للكاذب –تعسا للظالم –سحقا للخائن –انت اخي حقا –صبرا –صراحة عجبا –سبحان –معاذ</a:t>
            </a:r>
          </a:p>
          <a:p>
            <a:endParaRPr lang="ar-IQ" dirty="0"/>
          </a:p>
        </p:txBody>
      </p:sp>
    </p:spTree>
    <p:extLst>
      <p:ext uri="{BB962C8B-B14F-4D97-AF65-F5344CB8AC3E}">
        <p14:creationId xmlns:p14="http://schemas.microsoft.com/office/powerpoint/2010/main" val="2740452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الخامسة </a:t>
            </a:r>
            <a:endParaRPr lang="ar-IQ" dirty="0"/>
          </a:p>
        </p:txBody>
      </p:sp>
      <p:sp>
        <p:nvSpPr>
          <p:cNvPr id="3" name="عنصر نائب للمحتوى 2"/>
          <p:cNvSpPr>
            <a:spLocks noGrp="1"/>
          </p:cNvSpPr>
          <p:nvPr>
            <p:ph idx="1"/>
          </p:nvPr>
        </p:nvSpPr>
        <p:spPr/>
        <p:txBody>
          <a:bodyPr/>
          <a:lstStyle/>
          <a:p>
            <a:r>
              <a:rPr lang="ar-IQ" dirty="0" smtClean="0"/>
              <a:t>نائب المفعول المطلق :</a:t>
            </a:r>
          </a:p>
          <a:p>
            <a:r>
              <a:rPr lang="ar-IQ" dirty="0" smtClean="0"/>
              <a:t>1- مرادفه :فرحت </a:t>
            </a:r>
            <a:r>
              <a:rPr lang="ar-IQ" u="sng" dirty="0" smtClean="0"/>
              <a:t>جذلا</a:t>
            </a:r>
            <a:r>
              <a:rPr lang="ar-IQ" dirty="0" smtClean="0"/>
              <a:t> اي فرحت فرحا ً . جذلا هنا : نائب عن المفعول المطلق </a:t>
            </a:r>
          </a:p>
          <a:p>
            <a:r>
              <a:rPr lang="ar-IQ" dirty="0" smtClean="0"/>
              <a:t>2- صفته نحو اذكروا الله كثيرا اي ذكرا كثيرا </a:t>
            </a:r>
          </a:p>
          <a:p>
            <a:r>
              <a:rPr lang="ar-IQ" dirty="0" smtClean="0"/>
              <a:t>3- الاشارة اليه نحو: قال ذلك القول </a:t>
            </a:r>
          </a:p>
          <a:p>
            <a:r>
              <a:rPr lang="ar-IQ" dirty="0" smtClean="0"/>
              <a:t>4- </a:t>
            </a:r>
            <a:r>
              <a:rPr lang="ar-IQ" dirty="0" err="1" smtClean="0"/>
              <a:t>مايدل</a:t>
            </a:r>
            <a:r>
              <a:rPr lang="ar-IQ" dirty="0" smtClean="0"/>
              <a:t> على نوع منه رجع </a:t>
            </a:r>
            <a:r>
              <a:rPr lang="ar-IQ" dirty="0" err="1" smtClean="0"/>
              <a:t>القهقرى</a:t>
            </a:r>
            <a:r>
              <a:rPr lang="ar-IQ" dirty="0" smtClean="0"/>
              <a:t> </a:t>
            </a:r>
          </a:p>
          <a:p>
            <a:r>
              <a:rPr lang="ar-IQ" dirty="0" smtClean="0"/>
              <a:t>5- </a:t>
            </a:r>
            <a:r>
              <a:rPr lang="ar-IQ" dirty="0" err="1" smtClean="0"/>
              <a:t>مايدل</a:t>
            </a:r>
            <a:r>
              <a:rPr lang="ar-IQ" dirty="0" smtClean="0"/>
              <a:t> على عدد نحو: دق الجرس مرتين </a:t>
            </a:r>
            <a:endParaRPr lang="ar-IQ" dirty="0"/>
          </a:p>
        </p:txBody>
      </p:sp>
    </p:spTree>
    <p:extLst>
      <p:ext uri="{BB962C8B-B14F-4D97-AF65-F5344CB8AC3E}">
        <p14:creationId xmlns:p14="http://schemas.microsoft.com/office/powerpoint/2010/main" val="882717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الخامسة </a:t>
            </a:r>
            <a:endParaRPr lang="ar-IQ" dirty="0"/>
          </a:p>
        </p:txBody>
      </p:sp>
      <p:sp>
        <p:nvSpPr>
          <p:cNvPr id="3" name="عنصر نائب للمحتوى 2"/>
          <p:cNvSpPr>
            <a:spLocks noGrp="1"/>
          </p:cNvSpPr>
          <p:nvPr>
            <p:ph idx="1"/>
          </p:nvPr>
        </p:nvSpPr>
        <p:spPr/>
        <p:txBody>
          <a:bodyPr/>
          <a:lstStyle/>
          <a:p>
            <a:r>
              <a:rPr lang="ar-IQ" dirty="0" smtClean="0"/>
              <a:t>6- </a:t>
            </a:r>
            <a:r>
              <a:rPr lang="ar-IQ" dirty="0" err="1" smtClean="0"/>
              <a:t>مايدل</a:t>
            </a:r>
            <a:r>
              <a:rPr lang="ar-IQ" dirty="0" smtClean="0"/>
              <a:t> على الالة : ضربته سوطا </a:t>
            </a:r>
          </a:p>
          <a:p>
            <a:r>
              <a:rPr lang="ar-IQ" dirty="0" smtClean="0"/>
              <a:t>7- لفظ كل وبعض المضافين الى مصدر قوله تعالى (فلا تميلوا كل الميل )</a:t>
            </a:r>
            <a:endParaRPr lang="ar-IQ" dirty="0"/>
          </a:p>
        </p:txBody>
      </p:sp>
    </p:spTree>
    <p:extLst>
      <p:ext uri="{BB962C8B-B14F-4D97-AF65-F5344CB8AC3E}">
        <p14:creationId xmlns:p14="http://schemas.microsoft.com/office/powerpoint/2010/main" val="40178284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dirty="0"/>
              <a:t>اعداد أ.م: ناديه ستار </a:t>
            </a:r>
            <a:r>
              <a:rPr lang="ar-IQ" sz="3200" dirty="0" smtClean="0"/>
              <a:t>احمد: المحاضرة السادسة</a:t>
            </a:r>
            <a:br>
              <a:rPr lang="ar-IQ" sz="3200" dirty="0" smtClean="0"/>
            </a:br>
            <a:endParaRPr lang="ar-IQ" sz="3200" dirty="0"/>
          </a:p>
        </p:txBody>
      </p:sp>
      <p:sp>
        <p:nvSpPr>
          <p:cNvPr id="3" name="عنصر نائب للمحتوى 2"/>
          <p:cNvSpPr>
            <a:spLocks noGrp="1"/>
          </p:cNvSpPr>
          <p:nvPr>
            <p:ph idx="1"/>
          </p:nvPr>
        </p:nvSpPr>
        <p:spPr/>
        <p:txBody>
          <a:bodyPr>
            <a:normAutofit lnSpcReduction="10000"/>
          </a:bodyPr>
          <a:lstStyle/>
          <a:p>
            <a:r>
              <a:rPr lang="ar-IQ" b="1" u="sng" dirty="0"/>
              <a:t>الجاحظ :</a:t>
            </a:r>
            <a:endParaRPr lang="en-US" dirty="0"/>
          </a:p>
          <a:p>
            <a:r>
              <a:rPr lang="ar-IQ" b="1" dirty="0"/>
              <a:t>هو امام الادب ابو عثمان عمرو الجاحظ بن بحر بن محبوب الكناني البصري ولد حوالي سنة 160هـ بمدينة البصرة ونشأ بها فتناول كل فن ومارس كل علم عرف في زمانه مما وضع في الاسلام او نقل عن الامم الاوائل فأصبح له مشاركة في علم كل </a:t>
            </a:r>
            <a:r>
              <a:rPr lang="ar-IQ" b="1" dirty="0" err="1"/>
              <a:t>مايقع</a:t>
            </a:r>
            <a:r>
              <a:rPr lang="ar-IQ" b="1" dirty="0"/>
              <a:t> عليه الحس او يخطر بالبال فهو رواية متكلم فيلسوف كاتب مصنف مترسل شاعر مؤرخ عالم بالحيوان والنبات والموات وصّاف لأحوال الناس ووجوه معايشهم واضطرابهم واخلاقهم وحيلهم .</a:t>
            </a:r>
            <a:endParaRPr lang="en-US" dirty="0"/>
          </a:p>
          <a:p>
            <a:endParaRPr lang="ar-IQ" dirty="0"/>
          </a:p>
        </p:txBody>
      </p:sp>
    </p:spTree>
    <p:extLst>
      <p:ext uri="{BB962C8B-B14F-4D97-AF65-F5344CB8AC3E}">
        <p14:creationId xmlns:p14="http://schemas.microsoft.com/office/powerpoint/2010/main" val="40460804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السادسة </a:t>
            </a:r>
            <a:endParaRPr lang="ar-IQ" dirty="0"/>
          </a:p>
        </p:txBody>
      </p:sp>
      <p:sp>
        <p:nvSpPr>
          <p:cNvPr id="3" name="عنصر نائب للمحتوى 2"/>
          <p:cNvSpPr>
            <a:spLocks noGrp="1"/>
          </p:cNvSpPr>
          <p:nvPr>
            <p:ph idx="1"/>
          </p:nvPr>
        </p:nvSpPr>
        <p:spPr/>
        <p:txBody>
          <a:bodyPr/>
          <a:lstStyle/>
          <a:p>
            <a:r>
              <a:rPr lang="ar-IQ" b="1" dirty="0"/>
              <a:t>الا انه غلب عليه امران :الكلام على طريقة المعتزلة والادب الممزوج بالفلسفة والفكاهة وكان غاية في الذكاء ودقة الحس وحسن الفراسة وكان سمحا جوادا كثير المواساة </a:t>
            </a:r>
            <a:r>
              <a:rPr lang="ar-IQ" b="1" dirty="0" err="1"/>
              <a:t>لأخوانه</a:t>
            </a:r>
            <a:r>
              <a:rPr lang="ar-IQ" b="1" dirty="0"/>
              <a:t> وكان على دمامة خلقه وتناقض خلقه خفيف الروح فكه المجلس غاية في الظرف وطيب الفكاهة وحلاوة الكلام وهو على الجملة احد افذاذ العلم واحدى حجج اللسان العربي . </a:t>
            </a:r>
            <a:endParaRPr lang="en-US" dirty="0"/>
          </a:p>
          <a:p>
            <a:endParaRPr lang="ar-IQ" dirty="0"/>
          </a:p>
        </p:txBody>
      </p:sp>
    </p:spTree>
    <p:extLst>
      <p:ext uri="{BB962C8B-B14F-4D97-AF65-F5344CB8AC3E}">
        <p14:creationId xmlns:p14="http://schemas.microsoft.com/office/powerpoint/2010/main" val="2890776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المحاضرة السادسة </a:t>
            </a:r>
          </a:p>
        </p:txBody>
      </p:sp>
      <p:sp>
        <p:nvSpPr>
          <p:cNvPr id="3" name="عنصر نائب للمحتوى 2"/>
          <p:cNvSpPr>
            <a:spLocks noGrp="1"/>
          </p:cNvSpPr>
          <p:nvPr>
            <p:ph idx="1"/>
          </p:nvPr>
        </p:nvSpPr>
        <p:spPr/>
        <p:txBody>
          <a:bodyPr/>
          <a:lstStyle/>
          <a:p>
            <a:r>
              <a:rPr lang="ar-IQ" b="1" dirty="0"/>
              <a:t>واقام الجاحظ اكثر عمره بالبصرة يعيش معيشة الادباء والعلماء ،محبوبا لولاتها واعيانها ، </a:t>
            </a:r>
            <a:r>
              <a:rPr lang="ar-IQ" b="1" dirty="0" err="1"/>
              <a:t>مَحْبُوَّا</a:t>
            </a:r>
            <a:r>
              <a:rPr lang="ar-IQ" b="1" dirty="0"/>
              <a:t> منهم بالعطايا والمنح بما يصنفه لهم من الكتب المتفقة مع اهوائهم المختلفة وكان كثير الانتجاع للخلفاء ببغداد –وسر من </a:t>
            </a:r>
            <a:r>
              <a:rPr lang="ar-IQ" b="1" dirty="0" err="1"/>
              <a:t>راى</a:t>
            </a:r>
            <a:r>
              <a:rPr lang="ar-IQ" b="1" dirty="0"/>
              <a:t> حتى فلج بالبصرة وبقي مفلوجا مدة الى ان انتقل الى بغداد فمات بها ودفن بمقبرة الخيزران ((ام الرشيد)) سنة 255 هـ وله اكثر من مائتي كتاب </a:t>
            </a:r>
            <a:endParaRPr lang="ar-IQ" dirty="0"/>
          </a:p>
        </p:txBody>
      </p:sp>
    </p:spTree>
    <p:extLst>
      <p:ext uri="{BB962C8B-B14F-4D97-AF65-F5344CB8AC3E}">
        <p14:creationId xmlns:p14="http://schemas.microsoft.com/office/powerpoint/2010/main" val="3164330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الاولى </a:t>
            </a:r>
            <a:endParaRPr lang="ar-IQ" dirty="0"/>
          </a:p>
        </p:txBody>
      </p:sp>
      <p:sp>
        <p:nvSpPr>
          <p:cNvPr id="3" name="عنصر نائب للمحتوى 2"/>
          <p:cNvSpPr>
            <a:spLocks noGrp="1"/>
          </p:cNvSpPr>
          <p:nvPr>
            <p:ph idx="1"/>
          </p:nvPr>
        </p:nvSpPr>
        <p:spPr/>
        <p:txBody>
          <a:bodyPr/>
          <a:lstStyle/>
          <a:p>
            <a:r>
              <a:rPr lang="ar-IQ" dirty="0" smtClean="0"/>
              <a:t>صور المفعول به </a:t>
            </a:r>
          </a:p>
          <a:p>
            <a:r>
              <a:rPr lang="ar-IQ" dirty="0" smtClean="0"/>
              <a:t>1- صريح </a:t>
            </a:r>
          </a:p>
          <a:p>
            <a:r>
              <a:rPr lang="ar-IQ" dirty="0" smtClean="0"/>
              <a:t>2- غير صريح </a:t>
            </a:r>
          </a:p>
          <a:p>
            <a:r>
              <a:rPr lang="ar-IQ" dirty="0" smtClean="0"/>
              <a:t>الصريح ويكون (أ) اسم ظاهر مثل: كافأت </a:t>
            </a:r>
            <a:r>
              <a:rPr lang="ar-IQ" u="sng" dirty="0" smtClean="0"/>
              <a:t>المخلص</a:t>
            </a:r>
            <a:r>
              <a:rPr lang="ar-IQ" dirty="0" smtClean="0"/>
              <a:t> في عمله</a:t>
            </a:r>
          </a:p>
          <a:p>
            <a:r>
              <a:rPr lang="ar-IQ" dirty="0" smtClean="0"/>
              <a:t>(ب) ضمير متصل مثل: هدا</a:t>
            </a:r>
            <a:r>
              <a:rPr lang="ar-IQ" u="sng" dirty="0" smtClean="0"/>
              <a:t>ك</a:t>
            </a:r>
            <a:r>
              <a:rPr lang="ar-IQ" dirty="0" smtClean="0"/>
              <a:t> الله </a:t>
            </a:r>
          </a:p>
          <a:p>
            <a:r>
              <a:rPr lang="ar-IQ" dirty="0" smtClean="0"/>
              <a:t>(ج) ضمير منفصل مثل : </a:t>
            </a:r>
            <a:r>
              <a:rPr lang="ar-IQ" u="sng" dirty="0" smtClean="0"/>
              <a:t>إياك</a:t>
            </a:r>
            <a:r>
              <a:rPr lang="ar-IQ" dirty="0" smtClean="0"/>
              <a:t> نعبد </a:t>
            </a:r>
            <a:endParaRPr lang="ar-IQ" dirty="0"/>
          </a:p>
        </p:txBody>
      </p:sp>
    </p:spTree>
    <p:extLst>
      <p:ext uri="{BB962C8B-B14F-4D97-AF65-F5344CB8AC3E}">
        <p14:creationId xmlns:p14="http://schemas.microsoft.com/office/powerpoint/2010/main" val="21923606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السادسة </a:t>
            </a:r>
            <a:endParaRPr lang="ar-IQ" dirty="0"/>
          </a:p>
        </p:txBody>
      </p:sp>
      <p:sp>
        <p:nvSpPr>
          <p:cNvPr id="3" name="عنصر نائب للمحتوى 2"/>
          <p:cNvSpPr>
            <a:spLocks noGrp="1"/>
          </p:cNvSpPr>
          <p:nvPr>
            <p:ph idx="1"/>
          </p:nvPr>
        </p:nvSpPr>
        <p:spPr/>
        <p:txBody>
          <a:bodyPr>
            <a:normAutofit/>
          </a:bodyPr>
          <a:lstStyle/>
          <a:p>
            <a:r>
              <a:rPr lang="ar-IQ" sz="2800" b="1" dirty="0"/>
              <a:t>من روائع النثر وصف الكتاب للجاحظ :وقيل لبعض العلماء : </a:t>
            </a:r>
            <a:r>
              <a:rPr lang="ar-IQ" sz="2800" b="1" dirty="0" err="1"/>
              <a:t>مابلغ</a:t>
            </a:r>
            <a:r>
              <a:rPr lang="ar-IQ" sz="2800" b="1" dirty="0"/>
              <a:t> من سرورك بكتبك ؟ فقال : هي إن خلوت لذتي وان </a:t>
            </a:r>
            <a:r>
              <a:rPr lang="ar-IQ" sz="2800" b="1" dirty="0" err="1"/>
              <a:t>اهتتمت</a:t>
            </a:r>
            <a:r>
              <a:rPr lang="ar-IQ" sz="2800" b="1" dirty="0"/>
              <a:t> سلوتي ، وإن قلت : إن زهر البستان ونور الجنان يجلوان الابصار ويمتعان بحسنهما الالحاظ فإن بستان "الكتب "يجلو العقل، ويشحذ الذهن، ويحي القلب ،ويقوي القريحة، ويعين الطبيعة ،ويبعث نتائج العقول ،ويستثير دفائن القلوب، ويمتع في الخلوة ،ويؤنس في الوحشة ويضحك بنوادره، ويسر </a:t>
            </a:r>
            <a:r>
              <a:rPr lang="ar-IQ" sz="2800" b="1" dirty="0" err="1"/>
              <a:t>بغرائبه</a:t>
            </a:r>
            <a:r>
              <a:rPr lang="ar-IQ" sz="2800" b="1" dirty="0"/>
              <a:t>، ويفيد </a:t>
            </a:r>
            <a:r>
              <a:rPr lang="ar-IQ" sz="2800" b="1" dirty="0" err="1"/>
              <a:t>ولايستفيد</a:t>
            </a:r>
            <a:r>
              <a:rPr lang="ar-IQ" sz="2800" b="1" dirty="0"/>
              <a:t> ، ويعطي ولا يأخذ وتصل لذته الى القلب من غير سآمة تدركك ، </a:t>
            </a:r>
            <a:r>
              <a:rPr lang="ar-IQ" sz="2800" b="1" dirty="0" err="1"/>
              <a:t>ولامشقة</a:t>
            </a:r>
            <a:r>
              <a:rPr lang="ar-IQ" sz="2800" b="1" dirty="0"/>
              <a:t> تعرض لك .</a:t>
            </a:r>
            <a:endParaRPr lang="en-US" sz="2800" dirty="0"/>
          </a:p>
          <a:p>
            <a:endParaRPr lang="ar-IQ" dirty="0"/>
          </a:p>
        </p:txBody>
      </p:sp>
    </p:spTree>
    <p:extLst>
      <p:ext uri="{BB962C8B-B14F-4D97-AF65-F5344CB8AC3E}">
        <p14:creationId xmlns:p14="http://schemas.microsoft.com/office/powerpoint/2010/main" val="31998702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a:t>اعداد أ.م: ناديه ستار احمد: المحاضرة </a:t>
            </a:r>
            <a:r>
              <a:rPr lang="ar-IQ" dirty="0" smtClean="0"/>
              <a:t>السابعة</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b="1" u="sng" dirty="0"/>
              <a:t>ابو </a:t>
            </a:r>
            <a:r>
              <a:rPr lang="ar-IQ" b="1" u="sng" dirty="0" err="1"/>
              <a:t>نؤاس</a:t>
            </a:r>
            <a:r>
              <a:rPr lang="ar-IQ" b="1" u="sng" dirty="0"/>
              <a:t> </a:t>
            </a:r>
            <a:endParaRPr lang="en-US" dirty="0"/>
          </a:p>
          <a:p>
            <a:r>
              <a:rPr lang="ar-IQ" b="1" dirty="0"/>
              <a:t>هو ابو علي الحسن بن هانئ الشاعر المتفنن والجاد الماجن صاحب الصيت الطائر والشعر السائر ورأس المحدثين بعد بشار وهو فارسي الاصل ، ولد بقرية من كورة خوزستان سنة 145هـ ونشأ يتيما، فقدمت به امه البصرة بعد سنتين من مولده فتعلم العربية ورغب في الادب ولم تعبأ به امه بحاله واسلمته الى عطار بالبصرة فمكث عنده </a:t>
            </a:r>
            <a:r>
              <a:rPr lang="ar-IQ" b="1" dirty="0" err="1"/>
              <a:t>لايفتر</a:t>
            </a:r>
            <a:r>
              <a:rPr lang="ar-IQ" b="1" dirty="0"/>
              <a:t> عن معاناة الشعر ،الى ان صادفه عند العطار والبة بن الحباب الشاعر الماجن الكوفي في احدى </a:t>
            </a:r>
            <a:r>
              <a:rPr lang="ar-IQ" b="1" dirty="0" err="1"/>
              <a:t>قدماته</a:t>
            </a:r>
            <a:r>
              <a:rPr lang="ar-IQ" b="1" dirty="0"/>
              <a:t> الى البصرة فأعجب كل منهما </a:t>
            </a:r>
            <a:r>
              <a:rPr lang="ar-IQ" b="1" dirty="0" err="1"/>
              <a:t>بالاخر</a:t>
            </a:r>
            <a:r>
              <a:rPr lang="ar-IQ" b="1" dirty="0"/>
              <a:t> </a:t>
            </a:r>
            <a:r>
              <a:rPr lang="ar-IQ" b="1" dirty="0" err="1"/>
              <a:t>فاخرجه</a:t>
            </a:r>
            <a:r>
              <a:rPr lang="ar-IQ" b="1" dirty="0"/>
              <a:t> والبة معه الى الكوفة فبقي معه ومع ندمائه من </a:t>
            </a:r>
            <a:r>
              <a:rPr lang="ar-IQ" b="1" dirty="0" err="1"/>
              <a:t>خلعائها</a:t>
            </a:r>
            <a:endParaRPr lang="ar-IQ" dirty="0"/>
          </a:p>
        </p:txBody>
      </p:sp>
    </p:spTree>
    <p:extLst>
      <p:ext uri="{BB962C8B-B14F-4D97-AF65-F5344CB8AC3E}">
        <p14:creationId xmlns:p14="http://schemas.microsoft.com/office/powerpoint/2010/main" val="36144465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السابعة </a:t>
            </a:r>
            <a:endParaRPr lang="ar-IQ" dirty="0"/>
          </a:p>
        </p:txBody>
      </p:sp>
      <p:sp>
        <p:nvSpPr>
          <p:cNvPr id="3" name="عنصر نائب للمحتوى 2"/>
          <p:cNvSpPr>
            <a:spLocks noGrp="1"/>
          </p:cNvSpPr>
          <p:nvPr>
            <p:ph idx="1"/>
          </p:nvPr>
        </p:nvSpPr>
        <p:spPr/>
        <p:txBody>
          <a:bodyPr/>
          <a:lstStyle/>
          <a:p>
            <a:r>
              <a:rPr lang="ar-IQ" b="1" dirty="0"/>
              <a:t>وتخرج عليهم في الشعر وفاقهم جميعا ، وقدم بغداد فبلغ خبره الرشيد </a:t>
            </a:r>
            <a:r>
              <a:rPr lang="ar-IQ" b="1" dirty="0" err="1"/>
              <a:t>فاذن</a:t>
            </a:r>
            <a:r>
              <a:rPr lang="ar-IQ" b="1" dirty="0"/>
              <a:t> له في مدحه فمدحه بقصائد طنانة ثم انقطع الى مدح محمد الامين الخليفة العباسي ، وثبت عنده بعض </a:t>
            </a:r>
            <a:r>
              <a:rPr lang="ar-IQ" b="1" dirty="0" err="1"/>
              <a:t>مايوجب</a:t>
            </a:r>
            <a:r>
              <a:rPr lang="ar-IQ" b="1" dirty="0"/>
              <a:t> تعزيزه فسجنه ولم يلبث بعد خروجه من السجن ان مات ببغداد عام 198هـ وكان ابو </a:t>
            </a:r>
            <a:r>
              <a:rPr lang="ar-IQ" b="1" dirty="0" err="1"/>
              <a:t>نؤاس</a:t>
            </a:r>
            <a:r>
              <a:rPr lang="ar-IQ" b="1" dirty="0"/>
              <a:t> جميل الصورة ،فكه المحضر ،كثير الدعابة ،حاضر البديهة ،متينا في اللغة والشعر والادب</a:t>
            </a:r>
            <a:endParaRPr lang="ar-IQ" dirty="0"/>
          </a:p>
        </p:txBody>
      </p:sp>
    </p:spTree>
    <p:extLst>
      <p:ext uri="{BB962C8B-B14F-4D97-AF65-F5344CB8AC3E}">
        <p14:creationId xmlns:p14="http://schemas.microsoft.com/office/powerpoint/2010/main" val="381777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السابعة </a:t>
            </a:r>
            <a:endParaRPr lang="ar-IQ" dirty="0"/>
          </a:p>
        </p:txBody>
      </p:sp>
      <p:sp>
        <p:nvSpPr>
          <p:cNvPr id="3" name="عنصر نائب للمحتوى 2"/>
          <p:cNvSpPr>
            <a:spLocks noGrp="1"/>
          </p:cNvSpPr>
          <p:nvPr>
            <p:ph idx="1"/>
          </p:nvPr>
        </p:nvSpPr>
        <p:spPr/>
        <p:txBody>
          <a:bodyPr/>
          <a:lstStyle/>
          <a:p>
            <a:r>
              <a:rPr lang="ar-IQ" b="1" dirty="0"/>
              <a:t>شعره : اجمع </a:t>
            </a:r>
            <a:r>
              <a:rPr lang="ar-IQ" b="1" dirty="0" err="1"/>
              <a:t>اكثرعلماء</a:t>
            </a:r>
            <a:r>
              <a:rPr lang="ar-IQ" b="1" dirty="0"/>
              <a:t> الشعر ونقدته وفحول الشعراء على ان ابا </a:t>
            </a:r>
            <a:r>
              <a:rPr lang="ar-IQ" b="1" dirty="0" err="1"/>
              <a:t>نؤاس</a:t>
            </a:r>
            <a:r>
              <a:rPr lang="ar-IQ" b="1" dirty="0"/>
              <a:t> اشعر المحدثين بعد بشار واكثرهم تفننا وابدعهم خيالا مع دقة لفظ ، وبديع معنى وانه شاعر مطبوع برز في كل فن من فنون الشعر وامتاز بقصائده الخمريات ، </a:t>
            </a:r>
            <a:r>
              <a:rPr lang="ar-IQ" b="1" dirty="0" err="1"/>
              <a:t>ومقطعاته</a:t>
            </a:r>
            <a:r>
              <a:rPr lang="ar-IQ" b="1" dirty="0"/>
              <a:t> </a:t>
            </a:r>
            <a:r>
              <a:rPr lang="ar-IQ" b="1" dirty="0" err="1"/>
              <a:t>المجونيات</a:t>
            </a:r>
            <a:r>
              <a:rPr lang="ar-IQ" b="1" dirty="0"/>
              <a:t> ، واراجيزه الطرديات (اقواله في تبكيره الى الصيد ومطاردته) وكان شعره لقاح الفساد ، والقدوة السيئة لنقله الغزل من اوصاف المؤنث الى المذكر وابداعه في وصف الخمر فكان نموذج سوء لمن تأخر</a:t>
            </a:r>
            <a:endParaRPr lang="ar-IQ" dirty="0"/>
          </a:p>
        </p:txBody>
      </p:sp>
    </p:spTree>
    <p:extLst>
      <p:ext uri="{BB962C8B-B14F-4D97-AF65-F5344CB8AC3E}">
        <p14:creationId xmlns:p14="http://schemas.microsoft.com/office/powerpoint/2010/main" val="25652300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السابعة </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sz="3500" b="1" dirty="0"/>
              <a:t>قال في مدح ملك اغر :</a:t>
            </a:r>
            <a:endParaRPr lang="en-US" sz="3500" dirty="0"/>
          </a:p>
          <a:p>
            <a:r>
              <a:rPr lang="ar-IQ" sz="3500" b="1" dirty="0" err="1"/>
              <a:t>يادار</a:t>
            </a:r>
            <a:r>
              <a:rPr lang="ar-IQ" sz="3500" b="1" dirty="0"/>
              <a:t> </a:t>
            </a:r>
            <a:r>
              <a:rPr lang="ar-IQ" sz="3500" b="1" dirty="0" err="1"/>
              <a:t>مافعلت</a:t>
            </a:r>
            <a:r>
              <a:rPr lang="ar-IQ" sz="3500" b="1" dirty="0"/>
              <a:t> بك الايام                    ضامتك والايام ليس تضام </a:t>
            </a:r>
            <a:endParaRPr lang="en-US" sz="3500" dirty="0"/>
          </a:p>
          <a:p>
            <a:r>
              <a:rPr lang="ar-IQ" sz="3500" b="1" dirty="0"/>
              <a:t>عرم الزمان على الذين عهدتهم        بك قاطنين وللزمان عرام</a:t>
            </a:r>
            <a:endParaRPr lang="en-US" sz="3500" dirty="0"/>
          </a:p>
          <a:p>
            <a:r>
              <a:rPr lang="ar-IQ" sz="3500" b="1" dirty="0"/>
              <a:t>ايام لا اغشى لأهلك منزلا               الا مراقبة ،علىَّ ظلام </a:t>
            </a:r>
            <a:endParaRPr lang="en-US" sz="3500" dirty="0"/>
          </a:p>
          <a:p>
            <a:r>
              <a:rPr lang="ar-IQ" sz="3500" b="1" dirty="0"/>
              <a:t>ولقد نهزت مع الغواة بدلوهم          	واسمت سرح اللهو حيث </a:t>
            </a:r>
            <a:r>
              <a:rPr lang="ar-IQ" sz="3500" b="1" dirty="0" err="1"/>
              <a:t>اسامو</a:t>
            </a:r>
            <a:r>
              <a:rPr lang="ar-IQ" sz="3500" b="1" dirty="0"/>
              <a:t> </a:t>
            </a:r>
            <a:endParaRPr lang="en-US" sz="3500" dirty="0"/>
          </a:p>
          <a:p>
            <a:r>
              <a:rPr lang="ar-IQ" sz="3500" b="1" dirty="0"/>
              <a:t>وبلغت </a:t>
            </a:r>
            <a:r>
              <a:rPr lang="ar-IQ" sz="3500" b="1" dirty="0" err="1"/>
              <a:t>مابلغ</a:t>
            </a:r>
            <a:r>
              <a:rPr lang="ar-IQ" sz="3500" b="1" dirty="0"/>
              <a:t> امرؤ بشبابه             فإذا عصارة كل ذاك </a:t>
            </a:r>
            <a:r>
              <a:rPr lang="ar-IQ" sz="3500" b="1" dirty="0" err="1"/>
              <a:t>اثام</a:t>
            </a:r>
            <a:r>
              <a:rPr lang="ar-IQ" sz="3500" b="1" dirty="0"/>
              <a:t> </a:t>
            </a:r>
            <a:endParaRPr lang="en-US" sz="3500" dirty="0"/>
          </a:p>
          <a:p>
            <a:r>
              <a:rPr lang="ar-IQ" sz="3500" b="1" dirty="0"/>
              <a:t>وتجشمت بي هول كل تنوفة          هوجاء فيها </a:t>
            </a:r>
            <a:r>
              <a:rPr lang="ar-IQ" sz="3500" b="1" dirty="0" err="1"/>
              <a:t>جراة</a:t>
            </a:r>
            <a:r>
              <a:rPr lang="ar-IQ" sz="3500" b="1" dirty="0"/>
              <a:t> مقدام </a:t>
            </a:r>
            <a:endParaRPr lang="en-US" sz="3500" dirty="0"/>
          </a:p>
          <a:p>
            <a:endParaRPr lang="ar-IQ" dirty="0"/>
          </a:p>
        </p:txBody>
      </p:sp>
    </p:spTree>
    <p:extLst>
      <p:ext uri="{BB962C8B-B14F-4D97-AF65-F5344CB8AC3E}">
        <p14:creationId xmlns:p14="http://schemas.microsoft.com/office/powerpoint/2010/main" val="1263043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اعداد أ.م: ناديه ستار احمد: </a:t>
            </a:r>
            <a:r>
              <a:rPr lang="ar-IQ" dirty="0" err="1" smtClean="0"/>
              <a:t>المحاضرةالثامنة</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b="1" u="sng" dirty="0"/>
              <a:t>ابو تمام</a:t>
            </a:r>
            <a:r>
              <a:rPr lang="ar-IQ" b="1" dirty="0"/>
              <a:t> :هو ابو تمام حبيب بن اوس الطائي اسبق ثلاثة من الشعراء الذين سارت بذكرهم الركبان وخلد شعرهم الزمان ثانيهم البحتري وثالثهم المتنبي .</a:t>
            </a:r>
            <a:endParaRPr lang="en-US" dirty="0"/>
          </a:p>
          <a:p>
            <a:r>
              <a:rPr lang="ar-IQ" b="1" dirty="0"/>
              <a:t>ولد من سلالة عربية سنة 190هـ بقرية جاسم من اعمال دمشق ونقل صغيرا الى مصر ، فنشأ بها فقيرا وكان يسقي الماء بالجرة في جامع عمرو ، وتعلم العربية وحفظ </a:t>
            </a:r>
            <a:r>
              <a:rPr lang="ar-IQ" b="1" dirty="0" err="1"/>
              <a:t>مالايحصى</a:t>
            </a:r>
            <a:r>
              <a:rPr lang="ar-IQ" b="1" dirty="0"/>
              <a:t> من شعر العرب ونبغ في قوله ،ثم خرج الى مقر الخلافة فمدح المعتصم وحظي عنده ، ومدح وزيره محمد بن الزيات ، والحسن بن وهب ، الذي ولاه بريد الموصل فأقام بها الى ان مات سنة 231هـ</a:t>
            </a:r>
            <a:endParaRPr lang="ar-IQ" dirty="0"/>
          </a:p>
        </p:txBody>
      </p:sp>
    </p:spTree>
    <p:extLst>
      <p:ext uri="{BB962C8B-B14F-4D97-AF65-F5344CB8AC3E}">
        <p14:creationId xmlns:p14="http://schemas.microsoft.com/office/powerpoint/2010/main" val="8355812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الثامنة </a:t>
            </a:r>
            <a:endParaRPr lang="ar-IQ" dirty="0"/>
          </a:p>
        </p:txBody>
      </p:sp>
      <p:sp>
        <p:nvSpPr>
          <p:cNvPr id="3" name="عنصر نائب للمحتوى 2"/>
          <p:cNvSpPr>
            <a:spLocks noGrp="1"/>
          </p:cNvSpPr>
          <p:nvPr>
            <p:ph idx="1"/>
          </p:nvPr>
        </p:nvSpPr>
        <p:spPr/>
        <p:txBody>
          <a:bodyPr/>
          <a:lstStyle/>
          <a:p>
            <a:r>
              <a:rPr lang="ar-IQ" b="1" dirty="0"/>
              <a:t>شعره: يعد ابو تمام رأس الطبقة الثالثة من المحدثين ، انتهت اليه معاني المتقدمين والمتأخرين ، وظهر والدنيا ملئت بترجمة علوم الاوائل وحكمها من اليونان والفرس والهند ،فحصف عقله ولطف خياله بالاطلاع عليها ، وهو الذي مهد طريق الحكم والامثال للمتنبي وابي العلاء وغيرهما ، ولذلك كان يقول : ان ابا تمام والمتنبي حكيمان والشاعر هو البحتري واجاد ابو تمام في كل فن من فنون الشعر ، اما </a:t>
            </a:r>
            <a:r>
              <a:rPr lang="ar-IQ" b="1" dirty="0" err="1"/>
              <a:t>مراثيه</a:t>
            </a:r>
            <a:r>
              <a:rPr lang="ar-IQ" b="1" dirty="0"/>
              <a:t> فلم يعلق بها احد جاش صدره بشعر </a:t>
            </a:r>
            <a:endParaRPr lang="en-US" dirty="0"/>
          </a:p>
          <a:p>
            <a:endParaRPr lang="ar-IQ" dirty="0"/>
          </a:p>
        </p:txBody>
      </p:sp>
    </p:spTree>
    <p:extLst>
      <p:ext uri="{BB962C8B-B14F-4D97-AF65-F5344CB8AC3E}">
        <p14:creationId xmlns:p14="http://schemas.microsoft.com/office/powerpoint/2010/main" val="7529198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الثامنة </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b="1" dirty="0"/>
              <a:t>السيف اصدق انباء من الكتب    في حده الحد بين الجد واللعب </a:t>
            </a:r>
            <a:endParaRPr lang="en-US" dirty="0"/>
          </a:p>
          <a:p>
            <a:r>
              <a:rPr lang="ar-IQ" b="1" dirty="0"/>
              <a:t>بيض الصفائح لاسود الصحائف  في  متونهن جلاء الشك والريب </a:t>
            </a:r>
            <a:endParaRPr lang="en-US" dirty="0"/>
          </a:p>
          <a:p>
            <a:r>
              <a:rPr lang="ar-IQ" b="1" dirty="0"/>
              <a:t>والعلم في شهب الارماح لامعة بين الخميسين لا في السبعة الشهب </a:t>
            </a:r>
            <a:endParaRPr lang="en-US" dirty="0"/>
          </a:p>
          <a:p>
            <a:r>
              <a:rPr lang="ar-IQ" b="1" dirty="0"/>
              <a:t>اين الرواية بل اين النجوم وما    صاغوه من زخرف فيها ومن كذب </a:t>
            </a:r>
            <a:endParaRPr lang="en-US" dirty="0"/>
          </a:p>
          <a:p>
            <a:r>
              <a:rPr lang="ar-IQ" b="1" dirty="0"/>
              <a:t>فتح الفتوح تعالى ان يحيط به  نظم من الشعر او نثر من الخطب </a:t>
            </a:r>
            <a:endParaRPr lang="en-US" dirty="0"/>
          </a:p>
          <a:p>
            <a:r>
              <a:rPr lang="ar-IQ" b="1" dirty="0"/>
              <a:t>فتح تفتح ابواب السماء له    وتبرز الارض في اثوابها القشب</a:t>
            </a:r>
            <a:endParaRPr lang="ar-IQ" dirty="0"/>
          </a:p>
        </p:txBody>
      </p:sp>
    </p:spTree>
    <p:extLst>
      <p:ext uri="{BB962C8B-B14F-4D97-AF65-F5344CB8AC3E}">
        <p14:creationId xmlns:p14="http://schemas.microsoft.com/office/powerpoint/2010/main" val="13585638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اعداد أ.م: ناديه ستار احمد: </a:t>
            </a:r>
            <a:r>
              <a:rPr lang="ar-IQ" dirty="0" err="1" smtClean="0"/>
              <a:t>المحاضرةالتاسعة</a:t>
            </a:r>
            <a:r>
              <a:rPr lang="ar-IQ" dirty="0" smtClean="0"/>
              <a:t> </a:t>
            </a:r>
            <a:endParaRPr lang="ar-IQ" dirty="0"/>
          </a:p>
        </p:txBody>
      </p:sp>
      <p:sp>
        <p:nvSpPr>
          <p:cNvPr id="3" name="عنصر نائب للمحتوى 2"/>
          <p:cNvSpPr>
            <a:spLocks noGrp="1"/>
          </p:cNvSpPr>
          <p:nvPr>
            <p:ph idx="1"/>
          </p:nvPr>
        </p:nvSpPr>
        <p:spPr/>
        <p:txBody>
          <a:bodyPr/>
          <a:lstStyle/>
          <a:p>
            <a:r>
              <a:rPr lang="ar-IQ" b="1" dirty="0"/>
              <a:t>المتنبي : هو ابو الطيب احمد بن الحسين الجعفي الكندي الكوفي المتنبي الشاعر الحكيم ،صاحب الامثال السائرة ،وخاتم الثلاثة الشعراء  ، واخر من بلغ شعره غاية الارتقاء ولد بالكوفة سنة 303هـ في محلة كندة ونشا بها واولع بتعلم الشعر من صباه وخرج الى بادية بني كلب </a:t>
            </a:r>
            <a:r>
              <a:rPr lang="ar-IQ" b="1" dirty="0" err="1"/>
              <a:t>فاقام</a:t>
            </a:r>
            <a:r>
              <a:rPr lang="ar-IQ" b="1" dirty="0"/>
              <a:t> بينهم مدة ينشدهم من شعره </a:t>
            </a:r>
            <a:r>
              <a:rPr lang="ar-IQ" b="1" dirty="0" err="1"/>
              <a:t>وياخذ</a:t>
            </a:r>
            <a:r>
              <a:rPr lang="ar-IQ" b="1" dirty="0"/>
              <a:t> عنهم اللغة فعظم شأنه بينهم حتى وشى بعضهم الى لؤلؤ امير حمص من قبل </a:t>
            </a:r>
            <a:r>
              <a:rPr lang="ar-IQ" b="1" dirty="0" err="1"/>
              <a:t>الاخشيدية</a:t>
            </a:r>
            <a:r>
              <a:rPr lang="ar-IQ" b="1" dirty="0"/>
              <a:t> بان ابا الطيب ادعى النبوة في بني كلب ، وتبعه منهم خلق كثير </a:t>
            </a:r>
            <a:endParaRPr lang="en-US" dirty="0"/>
          </a:p>
          <a:p>
            <a:endParaRPr lang="ar-IQ" dirty="0"/>
          </a:p>
        </p:txBody>
      </p:sp>
    </p:spTree>
    <p:extLst>
      <p:ext uri="{BB962C8B-B14F-4D97-AF65-F5344CB8AC3E}">
        <p14:creationId xmlns:p14="http://schemas.microsoft.com/office/powerpoint/2010/main" val="10140234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التاسعة </a:t>
            </a:r>
            <a:endParaRPr lang="ar-IQ" dirty="0"/>
          </a:p>
        </p:txBody>
      </p:sp>
      <p:sp>
        <p:nvSpPr>
          <p:cNvPr id="3" name="عنصر نائب للمحتوى 2"/>
          <p:cNvSpPr>
            <a:spLocks noGrp="1"/>
          </p:cNvSpPr>
          <p:nvPr>
            <p:ph idx="1"/>
          </p:nvPr>
        </p:nvSpPr>
        <p:spPr/>
        <p:txBody>
          <a:bodyPr/>
          <a:lstStyle/>
          <a:p>
            <a:r>
              <a:rPr lang="ar-IQ" b="1" dirty="0"/>
              <a:t>ويخشى على ملك الشام منه ، فخرج لؤلؤ الى بني كلب وحاربهم ، وقبض على </a:t>
            </a:r>
            <a:endParaRPr lang="en-US" dirty="0"/>
          </a:p>
          <a:p>
            <a:r>
              <a:rPr lang="ar-IQ" b="1" dirty="0"/>
              <a:t> </a:t>
            </a:r>
            <a:endParaRPr lang="en-US" dirty="0"/>
          </a:p>
          <a:p>
            <a:r>
              <a:rPr lang="ar-IQ" b="1" dirty="0"/>
              <a:t>المتنبي وسجنه طويلا ثم فخرج من السجن ولصق به اسم المتنبي مع كراهته له    ،ثم تكسب بالشعر مدة انتهت بلحاقه بسيف الدولة بن حمدان ، فمدحه بما خلد اسمه ابد الدهر .</a:t>
            </a:r>
            <a:endParaRPr lang="en-US" dirty="0"/>
          </a:p>
          <a:p>
            <a:endParaRPr lang="ar-IQ" dirty="0"/>
          </a:p>
        </p:txBody>
      </p:sp>
    </p:spTree>
    <p:extLst>
      <p:ext uri="{BB962C8B-B14F-4D97-AF65-F5344CB8AC3E}">
        <p14:creationId xmlns:p14="http://schemas.microsoft.com/office/powerpoint/2010/main" val="183222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mtClean="0"/>
              <a:t>المحاضرة الاولى </a:t>
            </a:r>
            <a:endParaRPr lang="ar-IQ"/>
          </a:p>
        </p:txBody>
      </p:sp>
      <p:sp>
        <p:nvSpPr>
          <p:cNvPr id="3" name="عنصر نائب للمحتوى 2"/>
          <p:cNvSpPr>
            <a:spLocks noGrp="1"/>
          </p:cNvSpPr>
          <p:nvPr>
            <p:ph idx="1"/>
          </p:nvPr>
        </p:nvSpPr>
        <p:spPr/>
        <p:txBody>
          <a:bodyPr>
            <a:normAutofit fontScale="92500" lnSpcReduction="10000"/>
          </a:bodyPr>
          <a:lstStyle/>
          <a:p>
            <a:r>
              <a:rPr lang="ar-IQ" dirty="0" smtClean="0"/>
              <a:t>2- غير صريح ويكون (أ) جمله نحو : ظننته يحضر، اي حاضرا </a:t>
            </a:r>
          </a:p>
          <a:p>
            <a:r>
              <a:rPr lang="ar-IQ" dirty="0" smtClean="0"/>
              <a:t>(ب) مصدر نحو علمت انك مجتهد ،اي اجتهادك </a:t>
            </a:r>
          </a:p>
          <a:p>
            <a:r>
              <a:rPr lang="ar-IQ" dirty="0" smtClean="0"/>
              <a:t>(ج) جار ومجرور نحو : مررت بالدار </a:t>
            </a:r>
          </a:p>
          <a:p>
            <a:r>
              <a:rPr lang="ar-IQ" dirty="0" smtClean="0"/>
              <a:t>تعدد المفعول به  :</a:t>
            </a:r>
          </a:p>
          <a:p>
            <a:r>
              <a:rPr lang="ar-IQ" dirty="0" smtClean="0"/>
              <a:t>1- نوع ينصب مفعول به واحد مثل شممت الوردة </a:t>
            </a:r>
          </a:p>
          <a:p>
            <a:r>
              <a:rPr lang="ar-IQ" dirty="0" smtClean="0"/>
              <a:t>2- نوع ينصب مفعولين اصلهما مبتدأ وخبر وتشمل جميع افعال القلوب وافعال التصيير مثل : وهبني الله فداك اي بمعنى صيرني فداك</a:t>
            </a:r>
            <a:endParaRPr lang="ar-IQ" dirty="0"/>
          </a:p>
        </p:txBody>
      </p:sp>
    </p:spTree>
    <p:extLst>
      <p:ext uri="{BB962C8B-B14F-4D97-AF65-F5344CB8AC3E}">
        <p14:creationId xmlns:p14="http://schemas.microsoft.com/office/powerpoint/2010/main" val="22113887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التاسعة </a:t>
            </a:r>
            <a:endParaRPr lang="ar-IQ" dirty="0"/>
          </a:p>
        </p:txBody>
      </p:sp>
      <p:sp>
        <p:nvSpPr>
          <p:cNvPr id="3" name="عنصر نائب للمحتوى 2"/>
          <p:cNvSpPr>
            <a:spLocks noGrp="1"/>
          </p:cNvSpPr>
          <p:nvPr>
            <p:ph idx="1"/>
          </p:nvPr>
        </p:nvSpPr>
        <p:spPr/>
        <p:txBody>
          <a:bodyPr/>
          <a:lstStyle/>
          <a:p>
            <a:r>
              <a:rPr lang="ar-IQ" b="1" dirty="0"/>
              <a:t>ثم قصد كافور الاخشيدي امير مصر ومدحه ووعده كافور ان يقلده امارة او ولاية ولكنه لما </a:t>
            </a:r>
            <a:r>
              <a:rPr lang="ar-IQ" b="1" dirty="0" err="1"/>
              <a:t>راى</a:t>
            </a:r>
            <a:r>
              <a:rPr lang="ar-IQ" b="1" dirty="0"/>
              <a:t> تغاليه في شعره وفخره بنفسه عدل عن ان يوليه وعاتبه بعضهم في ذلك فقال </a:t>
            </a:r>
            <a:r>
              <a:rPr lang="ar-IQ" b="1" dirty="0" err="1"/>
              <a:t>ياقوم</a:t>
            </a:r>
            <a:r>
              <a:rPr lang="ar-IQ" b="1" dirty="0"/>
              <a:t> من ادعى النبوة بعد محمد صلى الله عليه واله وسلم اما يدعي المملكة بعد كافور قتل المتنبي سنة 354هـ</a:t>
            </a:r>
            <a:endParaRPr lang="en-US" dirty="0"/>
          </a:p>
          <a:p>
            <a:r>
              <a:rPr lang="ar-IQ" b="1" dirty="0"/>
              <a:t> اما شعر المتنبي كان المتنبي فرط الذكاء متوقد الخاطر شديد التعمق في المعاني والتصورات الفلسفية   </a:t>
            </a:r>
            <a:endParaRPr lang="en-US" dirty="0"/>
          </a:p>
          <a:p>
            <a:endParaRPr lang="ar-IQ" dirty="0"/>
          </a:p>
        </p:txBody>
      </p:sp>
    </p:spTree>
    <p:extLst>
      <p:ext uri="{BB962C8B-B14F-4D97-AF65-F5344CB8AC3E}">
        <p14:creationId xmlns:p14="http://schemas.microsoft.com/office/powerpoint/2010/main" val="21035042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التاسعة </a:t>
            </a:r>
            <a:endParaRPr lang="ar-IQ"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60181547"/>
              </p:ext>
            </p:extLst>
          </p:nvPr>
        </p:nvGraphicFramePr>
        <p:xfrm>
          <a:off x="1866265" y="3153378"/>
          <a:ext cx="5411470" cy="1967868"/>
        </p:xfrm>
        <a:graphic>
          <a:graphicData uri="http://schemas.openxmlformats.org/drawingml/2006/table">
            <a:tbl>
              <a:tblPr rtl="1" firstRow="1" firstCol="1" bandRow="1">
                <a:tableStyleId>{5C22544A-7EE6-4342-B048-85BDC9FD1C3A}</a:tableStyleId>
              </a:tblPr>
              <a:tblGrid>
                <a:gridCol w="2705735"/>
                <a:gridCol w="2705735"/>
              </a:tblGrid>
              <a:tr h="0">
                <a:tc>
                  <a:txBody>
                    <a:bodyPr/>
                    <a:lstStyle/>
                    <a:p>
                      <a:pPr algn="ctr" rtl="0">
                        <a:lnSpc>
                          <a:spcPct val="115000"/>
                        </a:lnSpc>
                        <a:spcAft>
                          <a:spcPts val="0"/>
                        </a:spcAft>
                      </a:pPr>
                      <a:r>
                        <a:rPr lang="ar-SA" sz="2000">
                          <a:effectLst/>
                        </a:rPr>
                        <a:t>وَاحَرّ قَلْباهُ ممّنْ قَلْبُهُ شَبِمُ</a:t>
                      </a:r>
                      <a:endParaRPr lang="en-US" sz="2000">
                        <a:effectLst/>
                        <a:latin typeface="Calibri"/>
                        <a:ea typeface="Calibri"/>
                        <a:cs typeface="Arial"/>
                      </a:endParaRPr>
                    </a:p>
                  </a:txBody>
                  <a:tcPr marL="68580" marR="68580" marT="0" marB="0" anchor="ctr"/>
                </a:tc>
                <a:tc>
                  <a:txBody>
                    <a:bodyPr/>
                    <a:lstStyle/>
                    <a:p>
                      <a:pPr algn="ctr" rtl="0">
                        <a:lnSpc>
                          <a:spcPct val="115000"/>
                        </a:lnSpc>
                        <a:spcAft>
                          <a:spcPts val="0"/>
                        </a:spcAft>
                      </a:pPr>
                      <a:r>
                        <a:rPr lang="ar-SA" sz="2000">
                          <a:effectLst/>
                        </a:rPr>
                        <a:t>وَمَنْ بجِسْمي وَحالي عِندَهُ سَقَمُ</a:t>
                      </a:r>
                      <a:endParaRPr lang="en-US" sz="2000">
                        <a:effectLst/>
                        <a:latin typeface="Calibri"/>
                        <a:ea typeface="Calibri"/>
                        <a:cs typeface="Arial"/>
                      </a:endParaRPr>
                    </a:p>
                  </a:txBody>
                  <a:tcPr marL="68580" marR="68580" marT="0" marB="0" anchor="ctr"/>
                </a:tc>
              </a:tr>
              <a:tr h="0">
                <a:tc>
                  <a:txBody>
                    <a:bodyPr/>
                    <a:lstStyle/>
                    <a:p>
                      <a:pPr algn="ctr" rtl="0">
                        <a:lnSpc>
                          <a:spcPct val="115000"/>
                        </a:lnSpc>
                        <a:spcAft>
                          <a:spcPts val="0"/>
                        </a:spcAft>
                      </a:pPr>
                      <a:r>
                        <a:rPr lang="ar-SA" sz="2000">
                          <a:effectLst/>
                        </a:rPr>
                        <a:t>ما لي أُكَتِّمُ حُبّاً قَدْ بَرَى جَسَدي</a:t>
                      </a:r>
                      <a:endParaRPr lang="en-US" sz="2000">
                        <a:effectLst/>
                        <a:latin typeface="Calibri"/>
                        <a:ea typeface="Calibri"/>
                        <a:cs typeface="Arial"/>
                      </a:endParaRPr>
                    </a:p>
                  </a:txBody>
                  <a:tcPr marL="68580" marR="68580" marT="0" marB="0" anchor="ctr"/>
                </a:tc>
                <a:tc>
                  <a:txBody>
                    <a:bodyPr/>
                    <a:lstStyle/>
                    <a:p>
                      <a:pPr algn="ctr" rtl="0">
                        <a:lnSpc>
                          <a:spcPct val="115000"/>
                        </a:lnSpc>
                        <a:spcAft>
                          <a:spcPts val="0"/>
                        </a:spcAft>
                      </a:pPr>
                      <a:r>
                        <a:rPr lang="ar-SA" sz="2000">
                          <a:effectLst/>
                        </a:rPr>
                        <a:t>وَتَدّعي حُبّ سَيفِ الدّوْلةِ الأُمَمُ</a:t>
                      </a:r>
                      <a:endParaRPr lang="en-US" sz="2000">
                        <a:effectLst/>
                        <a:latin typeface="Calibri"/>
                        <a:ea typeface="Calibri"/>
                        <a:cs typeface="Arial"/>
                      </a:endParaRPr>
                    </a:p>
                  </a:txBody>
                  <a:tcPr marL="68580" marR="68580" marT="0" marB="0" anchor="ctr"/>
                </a:tc>
              </a:tr>
              <a:tr h="0">
                <a:tc>
                  <a:txBody>
                    <a:bodyPr/>
                    <a:lstStyle/>
                    <a:p>
                      <a:pPr algn="ctr" rtl="0">
                        <a:lnSpc>
                          <a:spcPct val="115000"/>
                        </a:lnSpc>
                        <a:spcAft>
                          <a:spcPts val="0"/>
                        </a:spcAft>
                      </a:pPr>
                      <a:r>
                        <a:rPr lang="ar-SA" sz="2000">
                          <a:effectLst/>
                        </a:rPr>
                        <a:t>إنْ كَانَ يَجْمَعُنَا حُبٌّ لِغُرّتِهِ</a:t>
                      </a:r>
                      <a:endParaRPr lang="en-US" sz="2000">
                        <a:effectLst/>
                        <a:latin typeface="Calibri"/>
                        <a:ea typeface="Calibri"/>
                        <a:cs typeface="Arial"/>
                      </a:endParaRPr>
                    </a:p>
                  </a:txBody>
                  <a:tcPr marL="68580" marR="68580" marT="0" marB="0" anchor="ctr"/>
                </a:tc>
                <a:tc>
                  <a:txBody>
                    <a:bodyPr/>
                    <a:lstStyle/>
                    <a:p>
                      <a:pPr algn="ctr" rtl="0">
                        <a:lnSpc>
                          <a:spcPct val="115000"/>
                        </a:lnSpc>
                        <a:spcAft>
                          <a:spcPts val="0"/>
                        </a:spcAft>
                      </a:pPr>
                      <a:r>
                        <a:rPr lang="ar-SA" sz="2000">
                          <a:effectLst/>
                        </a:rPr>
                        <a:t>فَلَيْتَ أنّا بِقَدْرِ الحُبّ نَقْتَسِمُ</a:t>
                      </a:r>
                      <a:endParaRPr lang="en-US" sz="2000">
                        <a:effectLst/>
                        <a:latin typeface="Calibri"/>
                        <a:ea typeface="Calibri"/>
                        <a:cs typeface="Arial"/>
                      </a:endParaRPr>
                    </a:p>
                  </a:txBody>
                  <a:tcPr marL="68580" marR="68580" marT="0" marB="0" anchor="ctr"/>
                </a:tc>
              </a:tr>
              <a:tr h="0">
                <a:tc>
                  <a:txBody>
                    <a:bodyPr/>
                    <a:lstStyle/>
                    <a:p>
                      <a:pPr algn="ctr" rtl="0">
                        <a:lnSpc>
                          <a:spcPct val="115000"/>
                        </a:lnSpc>
                        <a:spcAft>
                          <a:spcPts val="0"/>
                        </a:spcAft>
                      </a:pPr>
                      <a:r>
                        <a:rPr lang="ar-SA" sz="2000">
                          <a:effectLst/>
                        </a:rPr>
                        <a:t>قد زُرْتُهُ وَسُيُوفُ الهِنْدِ مُغْمَدَةٌ</a:t>
                      </a:r>
                      <a:endParaRPr lang="en-US" sz="2000">
                        <a:effectLst/>
                        <a:latin typeface="Calibri"/>
                        <a:ea typeface="Calibri"/>
                        <a:cs typeface="Arial"/>
                      </a:endParaRPr>
                    </a:p>
                  </a:txBody>
                  <a:tcPr marL="68580" marR="68580" marT="0" marB="0" anchor="ctr"/>
                </a:tc>
                <a:tc>
                  <a:txBody>
                    <a:bodyPr/>
                    <a:lstStyle/>
                    <a:p>
                      <a:pPr algn="ctr" rtl="0">
                        <a:lnSpc>
                          <a:spcPct val="115000"/>
                        </a:lnSpc>
                        <a:spcAft>
                          <a:spcPts val="0"/>
                        </a:spcAft>
                      </a:pPr>
                      <a:r>
                        <a:rPr lang="ar-SA" sz="2000">
                          <a:effectLst/>
                        </a:rPr>
                        <a:t>وَقد نَظَرْتُ إلَيْهِ وَالسّيُوفُ دَمُ</a:t>
                      </a:r>
                      <a:endParaRPr lang="en-US" sz="2000">
                        <a:effectLst/>
                        <a:latin typeface="Calibri"/>
                        <a:ea typeface="Calibri"/>
                        <a:cs typeface="Arial"/>
                      </a:endParaRPr>
                    </a:p>
                  </a:txBody>
                  <a:tcPr marL="68580" marR="68580" marT="0" marB="0" anchor="ctr"/>
                </a:tc>
              </a:tr>
              <a:tr h="0">
                <a:tc>
                  <a:txBody>
                    <a:bodyPr/>
                    <a:lstStyle/>
                    <a:p>
                      <a:pPr algn="ctr" rtl="0">
                        <a:lnSpc>
                          <a:spcPct val="115000"/>
                        </a:lnSpc>
                        <a:spcAft>
                          <a:spcPts val="0"/>
                        </a:spcAft>
                      </a:pPr>
                      <a:r>
                        <a:rPr lang="ar-SA" sz="2000">
                          <a:effectLst/>
                        </a:rPr>
                        <a:t>فكانَ أحْسَنَ خَلقِ الله كُلّهِمِ</a:t>
                      </a:r>
                      <a:endParaRPr lang="en-US" sz="2000">
                        <a:effectLst/>
                        <a:latin typeface="Calibri"/>
                        <a:ea typeface="Calibri"/>
                        <a:cs typeface="Arial"/>
                      </a:endParaRPr>
                    </a:p>
                  </a:txBody>
                  <a:tcPr marL="68580" marR="68580" marT="0" marB="0" anchor="ctr"/>
                </a:tc>
                <a:tc>
                  <a:txBody>
                    <a:bodyPr/>
                    <a:lstStyle/>
                    <a:p>
                      <a:pPr algn="ctr" rtl="0">
                        <a:lnSpc>
                          <a:spcPct val="115000"/>
                        </a:lnSpc>
                        <a:spcAft>
                          <a:spcPts val="0"/>
                        </a:spcAft>
                      </a:pPr>
                      <a:r>
                        <a:rPr lang="ar-SA" sz="2000">
                          <a:effectLst/>
                        </a:rPr>
                        <a:t>وَكانَ أحسنَ ما في الأحسَنِ الشّيَمُ</a:t>
                      </a:r>
                      <a:endParaRPr lang="en-US" sz="2000">
                        <a:effectLst/>
                        <a:latin typeface="Calibri"/>
                        <a:ea typeface="Calibri"/>
                        <a:cs typeface="Arial"/>
                      </a:endParaRPr>
                    </a:p>
                  </a:txBody>
                  <a:tcPr marL="68580" marR="68580" marT="0" marB="0" anchor="ctr"/>
                </a:tc>
              </a:tr>
              <a:tr h="0">
                <a:tc>
                  <a:txBody>
                    <a:bodyPr/>
                    <a:lstStyle/>
                    <a:p>
                      <a:pPr algn="ctr" rtl="0">
                        <a:lnSpc>
                          <a:spcPct val="115000"/>
                        </a:lnSpc>
                        <a:spcAft>
                          <a:spcPts val="0"/>
                        </a:spcAft>
                      </a:pPr>
                      <a:r>
                        <a:rPr lang="ar-SA" sz="2000">
                          <a:effectLst/>
                        </a:rPr>
                        <a:t>فَوْتُ العَدُوّ الذي يَمّمْتَهُ ظَفَرٌ</a:t>
                      </a:r>
                      <a:endParaRPr lang="en-US" sz="2000">
                        <a:effectLst/>
                        <a:latin typeface="Calibri"/>
                        <a:ea typeface="Calibri"/>
                        <a:cs typeface="Arial"/>
                      </a:endParaRPr>
                    </a:p>
                  </a:txBody>
                  <a:tcPr marL="68580" marR="68580" marT="0" marB="0" anchor="ctr"/>
                </a:tc>
                <a:tc>
                  <a:txBody>
                    <a:bodyPr/>
                    <a:lstStyle/>
                    <a:p>
                      <a:pPr algn="ctr" rtl="0">
                        <a:lnSpc>
                          <a:spcPct val="115000"/>
                        </a:lnSpc>
                        <a:spcAft>
                          <a:spcPts val="0"/>
                        </a:spcAft>
                      </a:pPr>
                      <a:r>
                        <a:rPr lang="ar-SA" sz="2000" dirty="0">
                          <a:effectLst/>
                        </a:rPr>
                        <a:t>في طَيّهِ أسَفٌ في طَيّهِ نِعَمُ</a:t>
                      </a:r>
                      <a:endParaRPr lang="en-US" sz="20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15108045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اعداد أ.م: </a:t>
            </a:r>
            <a:r>
              <a:rPr lang="ar-IQ" dirty="0" smtClean="0"/>
              <a:t>ناديه </a:t>
            </a:r>
            <a:r>
              <a:rPr lang="ar-IQ" dirty="0"/>
              <a:t>ستار احمد: </a:t>
            </a:r>
            <a:r>
              <a:rPr lang="ar-IQ" dirty="0" smtClean="0"/>
              <a:t>المحاضرة العاشرة</a:t>
            </a:r>
            <a:br>
              <a:rPr lang="ar-IQ" dirty="0" smtClean="0"/>
            </a:br>
            <a:r>
              <a:rPr lang="ar-IQ" dirty="0"/>
              <a:t>التاء المربوطة والتاء المبسوطة</a:t>
            </a:r>
            <a:r>
              <a:rPr lang="ar-IQ" dirty="0" smtClean="0"/>
              <a:t> </a:t>
            </a:r>
            <a:endParaRPr lang="ar-IQ" dirty="0"/>
          </a:p>
        </p:txBody>
      </p:sp>
      <p:sp>
        <p:nvSpPr>
          <p:cNvPr id="3" name="عنصر نائب للمحتوى 2"/>
          <p:cNvSpPr>
            <a:spLocks noGrp="1"/>
          </p:cNvSpPr>
          <p:nvPr>
            <p:ph idx="1"/>
          </p:nvPr>
        </p:nvSpPr>
        <p:spPr/>
        <p:txBody>
          <a:bodyPr>
            <a:normAutofit lnSpcReduction="10000"/>
          </a:bodyPr>
          <a:lstStyle/>
          <a:p>
            <a:r>
              <a:rPr lang="ar-IQ" dirty="0"/>
              <a:t>التاء المربوطة تلحق اواخر بعض الاسماء لتدل على </a:t>
            </a:r>
            <a:r>
              <a:rPr lang="ar-IQ" dirty="0" err="1"/>
              <a:t>التانيث</a:t>
            </a:r>
            <a:r>
              <a:rPr lang="ar-IQ" dirty="0"/>
              <a:t> وتلفظ تاء في اثناء وصل الكلام وتلفظ عند الوقف هاء وتتحول الى تاء مفتوحة اذا اضيف الاسم الى ضمير بعده مثل اصابة ،اصابته 1- العلم المؤنث مثل فاطمة </a:t>
            </a:r>
          </a:p>
          <a:p>
            <a:r>
              <a:rPr lang="ar-IQ" dirty="0"/>
              <a:t>2- الوصف الدال على المؤنث مثل نشيطة </a:t>
            </a:r>
          </a:p>
          <a:p>
            <a:r>
              <a:rPr lang="ar-IQ" dirty="0"/>
              <a:t>3- بعض جموع التكسير غزاة </a:t>
            </a:r>
          </a:p>
          <a:p>
            <a:r>
              <a:rPr lang="ar-IQ" dirty="0"/>
              <a:t>4-بعض الاسماء التي تفيد المبالغة نابغة، علّامة</a:t>
            </a:r>
          </a:p>
          <a:p>
            <a:r>
              <a:rPr lang="ar-IQ" dirty="0"/>
              <a:t>5- بناء اسم المرة والهيئة ضرب ضربة ، جلس جِلسة معتدلة  ملاحظة / التاء المربوطة </a:t>
            </a:r>
            <a:r>
              <a:rPr lang="ar-IQ" dirty="0" err="1"/>
              <a:t>لاتلحق</a:t>
            </a:r>
            <a:r>
              <a:rPr lang="ar-IQ" dirty="0"/>
              <a:t> الافعال  </a:t>
            </a:r>
          </a:p>
          <a:p>
            <a:endParaRPr lang="ar-IQ" dirty="0"/>
          </a:p>
        </p:txBody>
      </p:sp>
    </p:spTree>
    <p:extLst>
      <p:ext uri="{BB962C8B-B14F-4D97-AF65-F5344CB8AC3E}">
        <p14:creationId xmlns:p14="http://schemas.microsoft.com/office/powerpoint/2010/main" val="30100068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العاشرة </a:t>
            </a:r>
            <a:endParaRPr lang="ar-IQ" dirty="0"/>
          </a:p>
        </p:txBody>
      </p:sp>
      <p:sp>
        <p:nvSpPr>
          <p:cNvPr id="3" name="عنصر نائب للمحتوى 2"/>
          <p:cNvSpPr>
            <a:spLocks noGrp="1"/>
          </p:cNvSpPr>
          <p:nvPr>
            <p:ph idx="1"/>
          </p:nvPr>
        </p:nvSpPr>
        <p:spPr/>
        <p:txBody>
          <a:bodyPr/>
          <a:lstStyle/>
          <a:p>
            <a:r>
              <a:rPr lang="ar-IQ" dirty="0" smtClean="0"/>
              <a:t>التاء المبسوطة </a:t>
            </a:r>
            <a:r>
              <a:rPr lang="ar-IQ" dirty="0"/>
              <a:t>تلحق جميع انواع الكلمات من اسماء افعال حروف وتلفظ تاء في حالتي الوقف والوصل :</a:t>
            </a:r>
          </a:p>
          <a:p>
            <a:r>
              <a:rPr lang="ar-IQ" dirty="0"/>
              <a:t>1- الاسماء بعض الاسماء المفردة مثل اخت ، بنت </a:t>
            </a:r>
          </a:p>
          <a:p>
            <a:r>
              <a:rPr lang="ar-IQ" dirty="0"/>
              <a:t>وجمع المؤنث السالم والملحق به بنات ، سيدات ، اولات </a:t>
            </a:r>
          </a:p>
          <a:p>
            <a:r>
              <a:rPr lang="ar-IQ" dirty="0"/>
              <a:t>2- الافعال تلحق للفعل الماضي للدلالة على ان الفاعل </a:t>
            </a:r>
            <a:r>
              <a:rPr lang="ar-IQ" dirty="0" err="1"/>
              <a:t>اونائبه</a:t>
            </a:r>
            <a:r>
              <a:rPr lang="ar-IQ" dirty="0"/>
              <a:t>  مؤنث مثل قالت ، قرئت السورة </a:t>
            </a:r>
          </a:p>
          <a:p>
            <a:r>
              <a:rPr lang="ar-IQ"/>
              <a:t>3- في الحروف مثل ثمت ، ربّت ، لعلت ، لات </a:t>
            </a:r>
          </a:p>
          <a:p>
            <a:endParaRPr lang="ar-IQ" dirty="0"/>
          </a:p>
        </p:txBody>
      </p:sp>
    </p:spTree>
    <p:extLst>
      <p:ext uri="{BB962C8B-B14F-4D97-AF65-F5344CB8AC3E}">
        <p14:creationId xmlns:p14="http://schemas.microsoft.com/office/powerpoint/2010/main" val="2762624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الاولى </a:t>
            </a:r>
            <a:endParaRPr lang="ar-IQ" dirty="0"/>
          </a:p>
        </p:txBody>
      </p:sp>
      <p:sp>
        <p:nvSpPr>
          <p:cNvPr id="3" name="عنصر نائب للمحتوى 2"/>
          <p:cNvSpPr>
            <a:spLocks noGrp="1"/>
          </p:cNvSpPr>
          <p:nvPr>
            <p:ph idx="1"/>
          </p:nvPr>
        </p:nvSpPr>
        <p:spPr/>
        <p:txBody>
          <a:bodyPr/>
          <a:lstStyle/>
          <a:p>
            <a:r>
              <a:rPr lang="ar-IQ" dirty="0" smtClean="0"/>
              <a:t>التقديم والتأخير :</a:t>
            </a:r>
          </a:p>
          <a:p>
            <a:r>
              <a:rPr lang="ar-IQ" dirty="0" smtClean="0"/>
              <a:t>الاصل ان يأتي المفعول به بع الفاعل ،اي : </a:t>
            </a:r>
          </a:p>
          <a:p>
            <a:r>
              <a:rPr lang="ar-IQ" dirty="0" smtClean="0"/>
              <a:t>فعل +</a:t>
            </a:r>
            <a:r>
              <a:rPr lang="ar-IQ" dirty="0" err="1" smtClean="0"/>
              <a:t>فاعل+مفعول</a:t>
            </a:r>
            <a:r>
              <a:rPr lang="ar-IQ" dirty="0" smtClean="0"/>
              <a:t> به = قرأ الطالب الدرس َ </a:t>
            </a:r>
          </a:p>
          <a:p>
            <a:r>
              <a:rPr lang="ar-IQ" dirty="0" err="1" smtClean="0"/>
              <a:t>ويجوزتقديم</a:t>
            </a:r>
            <a:r>
              <a:rPr lang="ar-IQ" dirty="0" smtClean="0"/>
              <a:t> المفعول به على الفعل وعلى الفاعل نحو:</a:t>
            </a:r>
          </a:p>
          <a:p>
            <a:r>
              <a:rPr lang="ar-IQ" dirty="0" smtClean="0"/>
              <a:t>اشترى اخوك كتابا /اشترى كتابا اخوك / كتابا اشترى اخوك </a:t>
            </a:r>
          </a:p>
          <a:p>
            <a:endParaRPr lang="ar-IQ" dirty="0"/>
          </a:p>
        </p:txBody>
      </p:sp>
    </p:spTree>
    <p:extLst>
      <p:ext uri="{BB962C8B-B14F-4D97-AF65-F5344CB8AC3E}">
        <p14:creationId xmlns:p14="http://schemas.microsoft.com/office/powerpoint/2010/main" val="834013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الاولى </a:t>
            </a:r>
            <a:endParaRPr lang="ar-IQ" dirty="0"/>
          </a:p>
        </p:txBody>
      </p:sp>
      <p:sp>
        <p:nvSpPr>
          <p:cNvPr id="3" name="عنصر نائب للمحتوى 2"/>
          <p:cNvSpPr>
            <a:spLocks noGrp="1"/>
          </p:cNvSpPr>
          <p:nvPr>
            <p:ph idx="1"/>
          </p:nvPr>
        </p:nvSpPr>
        <p:spPr/>
        <p:txBody>
          <a:bodyPr/>
          <a:lstStyle/>
          <a:p>
            <a:r>
              <a:rPr lang="ar-IQ" dirty="0" smtClean="0"/>
              <a:t>وجوب تقديم المفعول به على الفعل والفاعل :</a:t>
            </a:r>
          </a:p>
          <a:p>
            <a:r>
              <a:rPr lang="ar-IQ" dirty="0" smtClean="0"/>
              <a:t>1- اذا تضمن شرط نحو: من تكرم اكرمه</a:t>
            </a:r>
          </a:p>
          <a:p>
            <a:r>
              <a:rPr lang="ar-IQ" dirty="0" smtClean="0"/>
              <a:t>2- اذا اضيفت الى شرط نحو : غلام من تضرب اضرب </a:t>
            </a:r>
          </a:p>
          <a:p>
            <a:r>
              <a:rPr lang="ar-IQ" dirty="0" smtClean="0"/>
              <a:t>3- اذا تضمن استفهام نحو: مَنْ رأيت </a:t>
            </a:r>
          </a:p>
          <a:p>
            <a:r>
              <a:rPr lang="ar-IQ" dirty="0" smtClean="0"/>
              <a:t>4- اذا اضيفت الى اسم استفهام نحو: باب مَنْ طرقت</a:t>
            </a:r>
          </a:p>
          <a:p>
            <a:r>
              <a:rPr lang="ar-IQ" dirty="0" smtClean="0"/>
              <a:t>5- ان يكون معمولا لجواب اما نحو : أما اليتيم فلا تقهر </a:t>
            </a:r>
          </a:p>
          <a:p>
            <a:r>
              <a:rPr lang="ar-IQ" dirty="0" smtClean="0"/>
              <a:t>6- اذا نصبه فعل امر دخلت عليه الفاء نحو : زيدا فاضرب </a:t>
            </a:r>
            <a:endParaRPr lang="ar-IQ" dirty="0"/>
          </a:p>
        </p:txBody>
      </p:sp>
    </p:spTree>
    <p:extLst>
      <p:ext uri="{BB962C8B-B14F-4D97-AF65-F5344CB8AC3E}">
        <p14:creationId xmlns:p14="http://schemas.microsoft.com/office/powerpoint/2010/main" val="263207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الاولى </a:t>
            </a:r>
            <a:endParaRPr lang="ar-IQ" dirty="0"/>
          </a:p>
        </p:txBody>
      </p:sp>
      <p:sp>
        <p:nvSpPr>
          <p:cNvPr id="3" name="عنصر نائب للمحتوى 2"/>
          <p:cNvSpPr>
            <a:spLocks noGrp="1"/>
          </p:cNvSpPr>
          <p:nvPr>
            <p:ph idx="1"/>
          </p:nvPr>
        </p:nvSpPr>
        <p:spPr/>
        <p:txBody>
          <a:bodyPr/>
          <a:lstStyle/>
          <a:p>
            <a:r>
              <a:rPr lang="ar-IQ" dirty="0" smtClean="0"/>
              <a:t>وجوب تقديم المفعول به على الفاعل :</a:t>
            </a:r>
          </a:p>
          <a:p>
            <a:r>
              <a:rPr lang="ar-IQ" dirty="0" smtClean="0"/>
              <a:t>اذا كان ضمير والفاعل اسم ظاهر نحو: اكرمني ربي </a:t>
            </a:r>
          </a:p>
          <a:p>
            <a:r>
              <a:rPr lang="ar-IQ" dirty="0" smtClean="0"/>
              <a:t>ان يتصل بالفاعل ضمير يعود على المفعول به </a:t>
            </a:r>
            <a:r>
              <a:rPr lang="ar-IQ" dirty="0" err="1" smtClean="0"/>
              <a:t>نحو:سكن</a:t>
            </a:r>
            <a:r>
              <a:rPr lang="ar-IQ" dirty="0" smtClean="0"/>
              <a:t> الدار بانيها </a:t>
            </a:r>
          </a:p>
          <a:p>
            <a:r>
              <a:rPr lang="ar-IQ" dirty="0" smtClean="0"/>
              <a:t>ان يكون الفاعل محصورا ب (انما ) او (الا ) المسبوقة بنفي نحو: انما كسر الزجاج اخوك </a:t>
            </a:r>
          </a:p>
          <a:p>
            <a:endParaRPr lang="ar-IQ" dirty="0"/>
          </a:p>
        </p:txBody>
      </p:sp>
    </p:spTree>
    <p:extLst>
      <p:ext uri="{BB962C8B-B14F-4D97-AF65-F5344CB8AC3E}">
        <p14:creationId xmlns:p14="http://schemas.microsoft.com/office/powerpoint/2010/main" val="900566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الاولى </a:t>
            </a:r>
            <a:endParaRPr lang="ar-IQ" dirty="0"/>
          </a:p>
        </p:txBody>
      </p:sp>
      <p:sp>
        <p:nvSpPr>
          <p:cNvPr id="3" name="عنصر نائب للمحتوى 2"/>
          <p:cNvSpPr>
            <a:spLocks noGrp="1"/>
          </p:cNvSpPr>
          <p:nvPr>
            <p:ph idx="1"/>
          </p:nvPr>
        </p:nvSpPr>
        <p:spPr/>
        <p:txBody>
          <a:bodyPr/>
          <a:lstStyle/>
          <a:p>
            <a:r>
              <a:rPr lang="ar-IQ" dirty="0" smtClean="0"/>
              <a:t>وجوب تأخير المفعول به </a:t>
            </a:r>
          </a:p>
          <a:p>
            <a:r>
              <a:rPr lang="ar-IQ" dirty="0" smtClean="0"/>
              <a:t>1- ان يكون ان المشددة او المخففة نحو عرفت أنَّك منطلق</a:t>
            </a:r>
          </a:p>
          <a:p>
            <a:r>
              <a:rPr lang="ar-IQ" dirty="0" smtClean="0"/>
              <a:t>2- ان يكون مع فعل التعجب نحو : ما احسن زيدا ً</a:t>
            </a:r>
          </a:p>
          <a:p>
            <a:r>
              <a:rPr lang="ar-IQ" dirty="0" smtClean="0"/>
              <a:t>3- ان يكون مع فعل موصول بجازم </a:t>
            </a:r>
            <a:r>
              <a:rPr lang="ar-IQ" dirty="0" err="1" smtClean="0"/>
              <a:t>نحو:لم</a:t>
            </a:r>
            <a:r>
              <a:rPr lang="ar-IQ" dirty="0" smtClean="0"/>
              <a:t> اضرب زيدا </a:t>
            </a:r>
          </a:p>
          <a:p>
            <a:r>
              <a:rPr lang="ar-IQ" dirty="0" smtClean="0"/>
              <a:t>4- ان يكون مع فعل مؤكد بالنون نحو: اضربن ّ زيدا ً</a:t>
            </a:r>
          </a:p>
          <a:p>
            <a:r>
              <a:rPr lang="ar-IQ" dirty="0" smtClean="0"/>
              <a:t>5- ان يكون مع فعل موصول ب(أ) لام القسم نحو : والله </a:t>
            </a:r>
            <a:r>
              <a:rPr lang="ar-IQ" dirty="0" err="1" smtClean="0"/>
              <a:t>لاضربن</a:t>
            </a:r>
            <a:r>
              <a:rPr lang="ar-IQ" dirty="0" smtClean="0"/>
              <a:t> زيدا </a:t>
            </a:r>
            <a:endParaRPr lang="ar-IQ" dirty="0"/>
          </a:p>
        </p:txBody>
      </p:sp>
    </p:spTree>
    <p:extLst>
      <p:ext uri="{BB962C8B-B14F-4D97-AF65-F5344CB8AC3E}">
        <p14:creationId xmlns:p14="http://schemas.microsoft.com/office/powerpoint/2010/main" val="882986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332656"/>
            <a:ext cx="8229600" cy="1143000"/>
          </a:xfrm>
        </p:spPr>
        <p:txBody>
          <a:bodyPr>
            <a:normAutofit fontScale="90000"/>
          </a:bodyPr>
          <a:lstStyle/>
          <a:p>
            <a:r>
              <a:rPr lang="ar-IQ" dirty="0" smtClean="0"/>
              <a:t>المحاضرة الثانية </a:t>
            </a:r>
            <a:br>
              <a:rPr lang="ar-IQ" dirty="0" smtClean="0"/>
            </a:br>
            <a:r>
              <a:rPr lang="ar-IQ" dirty="0" smtClean="0"/>
              <a:t>المفعول فيه (الظرف) </a:t>
            </a:r>
            <a:br>
              <a:rPr lang="ar-IQ" dirty="0" smtClean="0"/>
            </a:br>
            <a:r>
              <a:rPr lang="ar-IQ" dirty="0" smtClean="0"/>
              <a:t>اعداد أ.م. ناديه ستار احمد</a:t>
            </a:r>
            <a:endParaRPr lang="ar-IQ" dirty="0"/>
          </a:p>
        </p:txBody>
      </p:sp>
      <p:sp>
        <p:nvSpPr>
          <p:cNvPr id="3" name="عنصر نائب للمحتوى 2"/>
          <p:cNvSpPr>
            <a:spLocks noGrp="1"/>
          </p:cNvSpPr>
          <p:nvPr>
            <p:ph idx="1"/>
          </p:nvPr>
        </p:nvSpPr>
        <p:spPr/>
        <p:txBody>
          <a:bodyPr/>
          <a:lstStyle/>
          <a:p>
            <a:r>
              <a:rPr lang="ar-IQ" dirty="0" smtClean="0"/>
              <a:t>ظرف الزمان اسم يذكر لبيان زمن وقوع الفعل نحو : انطلقت سفينة الفضاء صباحا </a:t>
            </a:r>
          </a:p>
          <a:p>
            <a:r>
              <a:rPr lang="ar-IQ" dirty="0" smtClean="0"/>
              <a:t>ظرف المكان : اسم  يذكر لبيان مكان وقوع الفعل نحو:</a:t>
            </a:r>
          </a:p>
          <a:p>
            <a:r>
              <a:rPr lang="ar-IQ" dirty="0" smtClean="0"/>
              <a:t>كنا في المصيف نقضي الوقت تحت المضلات </a:t>
            </a:r>
          </a:p>
          <a:p>
            <a:endParaRPr lang="ar-IQ" dirty="0"/>
          </a:p>
        </p:txBody>
      </p:sp>
    </p:spTree>
    <p:extLst>
      <p:ext uri="{BB962C8B-B14F-4D97-AF65-F5344CB8AC3E}">
        <p14:creationId xmlns:p14="http://schemas.microsoft.com/office/powerpoint/2010/main" val="329849358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2388</Words>
  <Application>Microsoft Office PowerPoint</Application>
  <PresentationFormat>عرض على الشاشة (3:4)‏</PresentationFormat>
  <Paragraphs>198</Paragraphs>
  <Slides>43</Slides>
  <Notes>0</Notes>
  <HiddenSlides>0</HiddenSlides>
  <MMClips>0</MMClips>
  <ScaleCrop>false</ScaleCrop>
  <HeadingPairs>
    <vt:vector size="4" baseType="variant">
      <vt:variant>
        <vt:lpstr>نسق</vt:lpstr>
      </vt:variant>
      <vt:variant>
        <vt:i4>1</vt:i4>
      </vt:variant>
      <vt:variant>
        <vt:lpstr>عناوين الشرائح</vt:lpstr>
      </vt:variant>
      <vt:variant>
        <vt:i4>43</vt:i4>
      </vt:variant>
    </vt:vector>
  </HeadingPairs>
  <TitlesOfParts>
    <vt:vector size="44" baseType="lpstr">
      <vt:lpstr>نسق Office</vt:lpstr>
      <vt:lpstr>    المادة :العربية العامة  المرحلة :الثالثة   القسم :الجغرافيا  اعداد : الاستاذ المساعد :ناديه ستار احمد</vt:lpstr>
      <vt:lpstr>المحاضرة الاولى </vt:lpstr>
      <vt:lpstr>المحاضرة الاولى </vt:lpstr>
      <vt:lpstr>المحاضرة الاولى </vt:lpstr>
      <vt:lpstr>المحاضرة الاولى </vt:lpstr>
      <vt:lpstr>المحاضرة الاولى </vt:lpstr>
      <vt:lpstr>المحاضرة الاولى </vt:lpstr>
      <vt:lpstr>المحاضرة الاولى </vt:lpstr>
      <vt:lpstr>المحاضرة الثانية  المفعول فيه (الظرف)  اعداد أ.م. ناديه ستار احمد</vt:lpstr>
      <vt:lpstr>المحاضرة الثانية </vt:lpstr>
      <vt:lpstr>عرض تقديمي في PowerPoint</vt:lpstr>
      <vt:lpstr>المحاضرة الثانية </vt:lpstr>
      <vt:lpstr>المحاضرة الثانية </vt:lpstr>
      <vt:lpstr>المحاضرة الثالثة اعداد أ.م: ناديه ستار احمد  المفعول معه</vt:lpstr>
      <vt:lpstr>المحاضرة الثالثة </vt:lpstr>
      <vt:lpstr>المحاضرة الثالثة </vt:lpstr>
      <vt:lpstr>المحاضرة الثالثة </vt:lpstr>
      <vt:lpstr> المحاضرة الرابعة اعداد :أ.م: ناديه ستار احمد  المفعول لاجله  </vt:lpstr>
      <vt:lpstr>المحاضرة الرابعة </vt:lpstr>
      <vt:lpstr>المحاضرة الرابعة </vt:lpstr>
      <vt:lpstr>المحاضرة الرابعة </vt:lpstr>
      <vt:lpstr>المحاضرة الرابعة </vt:lpstr>
      <vt:lpstr>المحاضرة الخامسة المفعول المطلق  اعداد أ.م: ناديه ستار احمد</vt:lpstr>
      <vt:lpstr>المحاضرة الخامسة </vt:lpstr>
      <vt:lpstr>المحاضرة الخامسة </vt:lpstr>
      <vt:lpstr>المحاضرة الخامسة </vt:lpstr>
      <vt:lpstr>اعداد أ.م: ناديه ستار احمد: المحاضرة السادسة </vt:lpstr>
      <vt:lpstr>المحاضرة السادسة </vt:lpstr>
      <vt:lpstr>المحاضرة السادسة </vt:lpstr>
      <vt:lpstr>المحاضرة السادسة </vt:lpstr>
      <vt:lpstr>اعداد أ.م: ناديه ستار احمد: المحاضرة السابعة</vt:lpstr>
      <vt:lpstr>المحاضرة السابعة </vt:lpstr>
      <vt:lpstr>المحاضرة السابعة </vt:lpstr>
      <vt:lpstr>المحاضرة السابعة </vt:lpstr>
      <vt:lpstr>اعداد أ.م: ناديه ستار احمد: المحاضرةالثامنة</vt:lpstr>
      <vt:lpstr>المحاضرة الثامنة </vt:lpstr>
      <vt:lpstr>المحاضرة الثامنة </vt:lpstr>
      <vt:lpstr>اعداد أ.م: ناديه ستار احمد: المحاضرةالتاسعة </vt:lpstr>
      <vt:lpstr>المحاضرة التاسعة </vt:lpstr>
      <vt:lpstr>المحاضرة التاسعة </vt:lpstr>
      <vt:lpstr>المحاضرة التاسعة </vt:lpstr>
      <vt:lpstr>اعداد أ.م: ناديه ستار احمد: المحاضرة العاشرة التاء المربوطة والتاء المبسوطة </vt:lpstr>
      <vt:lpstr>المحاضرة العاشرة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المادة :العربية العامة  المرحلة :الثالثة   القسم :الجغرافيا  اعداد : الاستاذ المساعد :ناديه ستار احمد</dc:title>
  <dc:creator>Smart</dc:creator>
  <cp:lastModifiedBy>Smart</cp:lastModifiedBy>
  <cp:revision>59</cp:revision>
  <dcterms:created xsi:type="dcterms:W3CDTF">2018-12-22T23:09:09Z</dcterms:created>
  <dcterms:modified xsi:type="dcterms:W3CDTF">2018-12-23T01:20:12Z</dcterms:modified>
</cp:coreProperties>
</file>